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Libre Franklin"/>
      <p:regular r:id="rId21"/>
      <p:bold r:id="rId22"/>
      <p:italic r:id="rId23"/>
      <p:boldItalic r:id="rId24"/>
    </p:embeddedFont>
    <p:embeddedFont>
      <p:font typeface="Overpas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ibreFranklin-bold.fntdata"/><Relationship Id="rId21" Type="http://schemas.openxmlformats.org/officeDocument/2006/relationships/font" Target="fonts/LibreFranklin-regular.fntdata"/><Relationship Id="rId24" Type="http://schemas.openxmlformats.org/officeDocument/2006/relationships/font" Target="fonts/LibreFranklin-boldItalic.fntdata"/><Relationship Id="rId23" Type="http://schemas.openxmlformats.org/officeDocument/2006/relationships/font" Target="fonts/LibreFranklin-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verpass-bold.fntdata"/><Relationship Id="rId25" Type="http://schemas.openxmlformats.org/officeDocument/2006/relationships/font" Target="fonts/Overpass-regular.fntdata"/><Relationship Id="rId28" Type="http://schemas.openxmlformats.org/officeDocument/2006/relationships/font" Target="fonts/Overpass-boldItalic.fntdata"/><Relationship Id="rId27" Type="http://schemas.openxmlformats.org/officeDocument/2006/relationships/font" Target="fonts/Overpas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9d70a777b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9d70a777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Scope Definition: Define the assessment scope.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Asset Identification: Identify critical assets.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Threat Profiling: Analyze potential threats.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Vulnerability Assessment: Assess vulnerabilities.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Risk Analysis: Evaluate likelihood and impact.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Risk Prioritization: Prioritize risks based on impact and likelihood.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Risk Mitigation: Develop mitigation strategies and controls.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Implementation and Monitoring: Implement controls and monitor effectiveness.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Documentation and Communication: Document and communicate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Continuous Improvement: Review and update the risk assessment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OCTAVE helps organizations assess and manage information security risks effectively.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9d70a777b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9d70a77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are we building? Identify and define the system or application being developed, including its functionalities, components, and boundaries.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can go wrong? Brainstorm and analyze potential threats and vulnerabilities that could compromise the security of the system, considering both technical and non-technical factors.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are we going to do about it? Determine and prioritize countermeasures and mitigation strategies to address the identified threats and vulnerabilities.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Did we do a good enough job? Review and validate the threat model, continuously monitor the system's security posture, and incorporate feedback and lessons learned into future iterations of the threat modeling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Shostack 4 Question Framework provides a structured approach to threat modeling, guiding the identification, analysis, and mitigation of security risks in a systematic manner.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9d70a777b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9d70a777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9d70a777b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9d70a777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9d70a777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take each of those </a:t>
            </a:r>
            <a:endParaRPr/>
          </a:p>
        </p:txBody>
      </p:sp>
      <p:sp>
        <p:nvSpPr>
          <p:cNvPr id="367" name="Google Shape;367;g259d70a777b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9d70a777b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9d70a777b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9d70a777b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59d70a77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9d70a777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9d70a77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9d70a777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9d70a77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9d70a777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9d70a77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9d70a777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9d70a77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9d70a777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9d70a777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STRIDE is a widely recognized threat modeling framework used to identify potential security threats in software systems. Developed by Microsoft, STRIDE provides a structured approach for analyzing and mitigating security risks. The framework consists of six threat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Spoofing Identity: This category focuses on threats related to impersonation or unauthorized access, such as identity theft or session hijacking.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Tampering with Data: Threats in this category involve unauthorized modification or tampering with data, including data integrity attacks or unauthorized modifications to system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Repudiation: This category addresses threats related to the denial of certain actions or events, such as a user denying that they performed a particular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Information Disclosure: Threats in this category involve the unauthorized disclosure of sensitive information, such as personally identifiable information (PII) or confidential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Denial of Service: This category encompasses threats that aim to disrupt or degrade system availability, including Distributed Denial of Service (DDoS) attacks or resource exhaustion.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Elevation of Privilege: This category focuses on threats where an attacker gains unauthorized privileges or access to sensitive resources, allowing them to bypass security controls or escalate their privileges within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systematically considering each of these threat categories, software developers and security professionals can effectively identify potential vulnerabilities and implement appropriate countermeasures. STRIDE serves as a valuable framework for integrating threat modeling into the software development lifecycle, helping to create more secure and resilient systems.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9d70a777b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9d70a777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Define Scope: Clearly outline the system or application under evaluation.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Identify Assets: Determine the critical assets requiring protection.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Identify Threats: Brainstorm potential threats and attack vectors.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Analyze Vulnerabilities: Assess weaknesses and vulnerabilities in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Determine Likelihood and Impact: Evaluate the probability and potential consequences of each threat.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Prioritize Threats: Rank threats based on their risk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Design Countermeasures: Develop strategies to mitigate identified threats.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Validate Countermeasures: Test and verify the effectiveness of proposed countermeasures.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Monitor and Update: Continuously monitor for new threats and vulnerabilities, applying patches and updates as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9d70a777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9d70a77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Visual Agile and Simple Threat Modeling (VAST) is an approach to threat modeling that emphasizes visual representation, agility, and simplicity. The VAST framework aims to streamline the threat modeling process, making it accessible and efficient for agile development teams. Here is a concise overview of the VAST Threat Modeling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Scope Definition: Clearly define the boundaries and scope of the system or application to be analyzed.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Identify Assets: Identify and prioritize the critical assets within the system that need protection.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Diagram Creation: Create visual diagrams, such as system architecture or data flow diagrams, to represent the components and interactions within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Threat Identification: Conduct brainstorming sessions or use existing knowledge to identify potential threats and attack vectors that could exploit vulnerabilities.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Vulnerability Analysis: Analyze the system and its components to identify vulnerabilities or weaknesses that could be exploited by the identified threats.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Mitigation Planning: Develop mitigation strategies and countermeasures to address the identified threats and vulnerabilities.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Agile Iterations: Apply an iterative approach to threat modeling, incorporating feedback and making adjustments as the development progresses.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Communication and Documentation: Clearly document the identified threats, vulnerabilities, and mitigation strategies using visual diagrams and concise descriptions. Ensure effective communication between team members and stakeholders.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Integration with Agile Processes: Integrate the threat modeling process with existing agile development methodologies to ensure alignment and 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VAST Threat Modeling approach prioritizes simplicity, visualization, and flexibility to enable agile teams to effectively identify and address security threats throughout the software development lifecycle.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59d70a777b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59d70a77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Context Establishment: Define the system and scope of the threat modeling exercise.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Asset Identification: Identify critical assets requiring protection.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Decomposition: Break down the system to understand its structure and interdependencies.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Trust Boundaries: Identify security boundaries where threats may arise.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Entry Points: Identify potential points of vulnerability and attack vectors.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Threat Identification: Analyze and identify potential threats and attackers.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Risk Assessment: Evaluate likelihood and impact of threats to assess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Countermeasures and Controls: Prioritize and propose mitigation strategies.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Model Representation: Create visual representations of threat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Knowledge Exchange: Share threat models, lessons learned, and best practices.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Iterative Refinement: Continuously update and refine threat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TRIKE enables systematic and collaborative threat modeling, promoting knowledge sharing and effective mitigation strategies.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Bright)" showMasterSp="0" type="title">
  <p:cSld name="TITLE">
    <p:spTree>
      <p:nvGrpSpPr>
        <p:cNvPr id="11" name="Shape 11"/>
        <p:cNvGrpSpPr/>
        <p:nvPr/>
      </p:nvGrpSpPr>
      <p:grpSpPr>
        <a:xfrm>
          <a:off x="0" y="0"/>
          <a:ext cx="0" cy="0"/>
          <a:chOff x="0" y="0"/>
          <a:chExt cx="0" cy="0"/>
        </a:xfrm>
      </p:grpSpPr>
      <p:pic>
        <p:nvPicPr>
          <p:cNvPr descr="A starry night sky with trees&#10;&#10;Description automatically generated with low confidence" id="12" name="Google Shape;12;p2"/>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13" name="Google Shape;13;p2"/>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5" name="Google Shape;15;p2"/>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Dark)" showMasterSp="0">
  <p:cSld name="Title 5 (Dark)">
    <p:spTree>
      <p:nvGrpSpPr>
        <p:cNvPr id="78" name="Shape 78"/>
        <p:cNvGrpSpPr/>
        <p:nvPr/>
      </p:nvGrpSpPr>
      <p:grpSpPr>
        <a:xfrm>
          <a:off x="0" y="0"/>
          <a:ext cx="0" cy="0"/>
          <a:chOff x="0" y="0"/>
          <a:chExt cx="0" cy="0"/>
        </a:xfrm>
      </p:grpSpPr>
      <p:sp>
        <p:nvSpPr>
          <p:cNvPr id="79" name="Google Shape;79;p11"/>
          <p:cNvSpPr/>
          <p:nvPr/>
        </p:nvSpPr>
        <p:spPr>
          <a:xfrm>
            <a:off x="-1" y="6349"/>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80" name="Google Shape;80;p11"/>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81" name="Google Shape;81;p11"/>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1"/>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3" name="Google Shape;83;p11"/>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84" name="Google Shape;84;p11"/>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85" name="Google Shape;85;p11"/>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Bright)" showMasterSp="0">
  <p:cSld name="Title 6 (Bright)">
    <p:spTree>
      <p:nvGrpSpPr>
        <p:cNvPr id="86" name="Shape 86"/>
        <p:cNvGrpSpPr/>
        <p:nvPr/>
      </p:nvGrpSpPr>
      <p:grpSpPr>
        <a:xfrm>
          <a:off x="0" y="0"/>
          <a:ext cx="0" cy="0"/>
          <a:chOff x="0" y="0"/>
          <a:chExt cx="0" cy="0"/>
        </a:xfrm>
      </p:grpSpPr>
      <p:sp>
        <p:nvSpPr>
          <p:cNvPr id="87" name="Google Shape;87;p12"/>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88" name="Google Shape;88;p12"/>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2"/>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0" name="Google Shape;90;p12"/>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91" name="Google Shape;91;p1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92" name="Google Shape;92;p12"/>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Dark)" showMasterSp="0">
  <p:cSld name="Title 6 (Dark)">
    <p:spTree>
      <p:nvGrpSpPr>
        <p:cNvPr id="93" name="Shape 93"/>
        <p:cNvGrpSpPr/>
        <p:nvPr/>
      </p:nvGrpSpPr>
      <p:grpSpPr>
        <a:xfrm>
          <a:off x="0" y="0"/>
          <a:ext cx="0" cy="0"/>
          <a:chOff x="0" y="0"/>
          <a:chExt cx="0" cy="0"/>
        </a:xfrm>
      </p:grpSpPr>
      <p:sp>
        <p:nvSpPr>
          <p:cNvPr id="94" name="Google Shape;94;p13"/>
          <p:cNvSpPr/>
          <p:nvPr/>
        </p:nvSpPr>
        <p:spPr>
          <a:xfrm>
            <a:off x="0" y="635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95" name="Google Shape;95;p13"/>
          <p:cNvSpPr/>
          <p:nvPr/>
        </p:nvSpPr>
        <p:spPr>
          <a:xfrm>
            <a:off x="-6350" y="2692400"/>
            <a:ext cx="9156700" cy="2457450"/>
          </a:xfrm>
          <a:custGeom>
            <a:rect b="b" l="l" r="r" t="t"/>
            <a:pathLst>
              <a:path extrusionOk="0" h="3276600" w="12208934">
                <a:moveTo>
                  <a:pt x="6680200" y="1583266"/>
                </a:moveTo>
                <a:lnTo>
                  <a:pt x="8263466" y="0"/>
                </a:lnTo>
                <a:lnTo>
                  <a:pt x="12208934" y="0"/>
                </a:lnTo>
                <a:lnTo>
                  <a:pt x="12208934" y="3276600"/>
                </a:lnTo>
                <a:lnTo>
                  <a:pt x="0" y="3276600"/>
                </a:lnTo>
                <a:lnTo>
                  <a:pt x="0" y="1574800"/>
                </a:lnTo>
                <a:lnTo>
                  <a:pt x="6680200" y="158326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96" name="Google Shape;96;p13"/>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13"/>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8" name="Google Shape;98;p13"/>
          <p:cNvPicPr preferRelativeResize="0"/>
          <p:nvPr/>
        </p:nvPicPr>
        <p:blipFill rotWithShape="1">
          <a:blip r:embed="rId2">
            <a:alphaModFix/>
          </a:blip>
          <a:srcRect b="0" l="0" r="0" t="0"/>
          <a:stretch/>
        </p:blipFill>
        <p:spPr>
          <a:xfrm>
            <a:off x="479166" y="1649060"/>
            <a:ext cx="523136" cy="372999"/>
          </a:xfrm>
          <a:prstGeom prst="rect">
            <a:avLst/>
          </a:prstGeom>
          <a:noFill/>
          <a:ln>
            <a:noFill/>
          </a:ln>
        </p:spPr>
      </p:pic>
      <p:pic>
        <p:nvPicPr>
          <p:cNvPr id="99" name="Google Shape;99;p13"/>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100" name="Google Shape;100;p13"/>
          <p:cNvPicPr preferRelativeResize="0"/>
          <p:nvPr/>
        </p:nvPicPr>
        <p:blipFill rotWithShape="1">
          <a:blip r:embed="rId4">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Bright)" showMasterSp="0">
  <p:cSld name="Master Diagram (Bright)">
    <p:spTree>
      <p:nvGrpSpPr>
        <p:cNvPr id="101" name="Shape 101"/>
        <p:cNvGrpSpPr/>
        <p:nvPr/>
      </p:nvGrpSpPr>
      <p:grpSpPr>
        <a:xfrm>
          <a:off x="0" y="0"/>
          <a:ext cx="0" cy="0"/>
          <a:chOff x="0" y="0"/>
          <a:chExt cx="0" cy="0"/>
        </a:xfrm>
      </p:grpSpPr>
      <p:sp>
        <p:nvSpPr>
          <p:cNvPr id="102" name="Google Shape;102;p14"/>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03" name="Google Shape;103;p14"/>
          <p:cNvPicPr preferRelativeResize="0"/>
          <p:nvPr/>
        </p:nvPicPr>
        <p:blipFill rotWithShape="1">
          <a:blip r:embed="rId2">
            <a:alphaModFix/>
          </a:blip>
          <a:srcRect b="0" l="0" r="0" t="0"/>
          <a:stretch/>
        </p:blipFill>
        <p:spPr>
          <a:xfrm>
            <a:off x="479436" y="720690"/>
            <a:ext cx="257108" cy="183321"/>
          </a:xfrm>
          <a:prstGeom prst="rect">
            <a:avLst/>
          </a:prstGeom>
          <a:noFill/>
          <a:ln>
            <a:noFill/>
          </a:ln>
        </p:spPr>
      </p:pic>
      <p:pic>
        <p:nvPicPr>
          <p:cNvPr id="104" name="Google Shape;104;p14"/>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105" name="Google Shape;105;p14"/>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106" name="Google Shape;106;p14"/>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07" name="Google Shape;107;p14"/>
          <p:cNvPicPr preferRelativeResize="0"/>
          <p:nvPr/>
        </p:nvPicPr>
        <p:blipFill rotWithShape="1">
          <a:blip r:embed="rId5">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Diagram (Dark)">
  <p:cSld name="Master Diagram (Dark)">
    <p:spTree>
      <p:nvGrpSpPr>
        <p:cNvPr id="108" name="Shape 108"/>
        <p:cNvGrpSpPr/>
        <p:nvPr/>
      </p:nvGrpSpPr>
      <p:grpSpPr>
        <a:xfrm>
          <a:off x="0" y="0"/>
          <a:ext cx="0" cy="0"/>
          <a:chOff x="0" y="0"/>
          <a:chExt cx="0" cy="0"/>
        </a:xfrm>
      </p:grpSpPr>
      <p:sp>
        <p:nvSpPr>
          <p:cNvPr id="109" name="Google Shape;109;p15"/>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10" name="Google Shape;110;p1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11" name="Google Shape;111;p15"/>
          <p:cNvPicPr preferRelativeResize="0"/>
          <p:nvPr/>
        </p:nvPicPr>
        <p:blipFill rotWithShape="1">
          <a:blip r:embed="rId3">
            <a:alphaModFix/>
          </a:blip>
          <a:srcRect b="0" l="0" r="0" t="0"/>
          <a:stretch/>
        </p:blipFill>
        <p:spPr>
          <a:xfrm>
            <a:off x="2990421" y="1045948"/>
            <a:ext cx="5162554" cy="3727168"/>
          </a:xfrm>
          <a:prstGeom prst="rect">
            <a:avLst/>
          </a:prstGeom>
          <a:noFill/>
          <a:ln>
            <a:noFill/>
          </a:ln>
        </p:spPr>
      </p:pic>
      <p:pic>
        <p:nvPicPr>
          <p:cNvPr id="112" name="Google Shape;112;p15"/>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113" name="Google Shape;113;p15"/>
          <p:cNvSpPr txBox="1"/>
          <p:nvPr>
            <p:ph type="ctrTitle"/>
          </p:nvPr>
        </p:nvSpPr>
        <p:spPr>
          <a:xfrm>
            <a:off x="794441" y="675564"/>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14" name="Google Shape;114;p15"/>
          <p:cNvPicPr preferRelativeResize="0"/>
          <p:nvPr/>
        </p:nvPicPr>
        <p:blipFill rotWithShape="1">
          <a:blip r:embed="rId5">
            <a:alphaModFix/>
          </a:blip>
          <a:srcRect b="0" l="0" r="0" t="0"/>
          <a:stretch/>
        </p:blipFill>
        <p:spPr>
          <a:xfrm>
            <a:off x="479436" y="720690"/>
            <a:ext cx="257108" cy="183321"/>
          </a:xfrm>
          <a:prstGeom prst="rect">
            <a:avLst/>
          </a:prstGeom>
          <a:noFill/>
          <a:ln>
            <a:noFill/>
          </a:ln>
        </p:spPr>
      </p:pic>
      <p:sp>
        <p:nvSpPr>
          <p:cNvPr id="115" name="Google Shape;115;p15"/>
          <p:cNvSpPr txBox="1"/>
          <p:nvPr>
            <p:ph idx="1" type="body"/>
          </p:nvPr>
        </p:nvSpPr>
        <p:spPr>
          <a:xfrm>
            <a:off x="794442" y="2081892"/>
            <a:ext cx="24876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Bright)" showMasterSp="0">
  <p:cSld name="Content 1 (Bright)">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18" name="Google Shape;118;p16"/>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19" name="Google Shape;119;p16"/>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0" name="Google Shape;120;p16"/>
          <p:cNvPicPr preferRelativeResize="0"/>
          <p:nvPr/>
        </p:nvPicPr>
        <p:blipFill rotWithShape="1">
          <a:blip r:embed="rId4">
            <a:alphaModFix/>
          </a:blip>
          <a:srcRect b="0" l="0" r="0" t="0"/>
          <a:stretch/>
        </p:blipFill>
        <p:spPr>
          <a:xfrm>
            <a:off x="479436" y="1484324"/>
            <a:ext cx="257108" cy="183321"/>
          </a:xfrm>
          <a:prstGeom prst="rect">
            <a:avLst/>
          </a:prstGeom>
          <a:noFill/>
          <a:ln>
            <a:noFill/>
          </a:ln>
        </p:spPr>
      </p:pic>
      <p:sp>
        <p:nvSpPr>
          <p:cNvPr id="121" name="Google Shape;121;p16"/>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Dark)">
  <p:cSld name="Content 1 (Dark)">
    <p:spTree>
      <p:nvGrpSpPr>
        <p:cNvPr id="122" name="Shape 122"/>
        <p:cNvGrpSpPr/>
        <p:nvPr/>
      </p:nvGrpSpPr>
      <p:grpSpPr>
        <a:xfrm>
          <a:off x="0" y="0"/>
          <a:ext cx="0" cy="0"/>
          <a:chOff x="0" y="0"/>
          <a:chExt cx="0" cy="0"/>
        </a:xfrm>
      </p:grpSpPr>
      <p:sp>
        <p:nvSpPr>
          <p:cNvPr id="123" name="Google Shape;123;p17"/>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124" name="Google Shape;124;p17"/>
          <p:cNvSpPr txBox="1"/>
          <p:nvPr>
            <p:ph type="ctrTitle"/>
          </p:nvPr>
        </p:nvSpPr>
        <p:spPr>
          <a:xfrm>
            <a:off x="794441" y="143919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5" name="Google Shape;125;p17"/>
          <p:cNvPicPr preferRelativeResize="0"/>
          <p:nvPr/>
        </p:nvPicPr>
        <p:blipFill rotWithShape="1">
          <a:blip r:embed="rId2">
            <a:alphaModFix/>
          </a:blip>
          <a:srcRect b="0" l="0" r="0" t="0"/>
          <a:stretch/>
        </p:blipFill>
        <p:spPr>
          <a:xfrm>
            <a:off x="479436" y="1484324"/>
            <a:ext cx="257108" cy="183321"/>
          </a:xfrm>
          <a:prstGeom prst="rect">
            <a:avLst/>
          </a:prstGeom>
          <a:noFill/>
          <a:ln>
            <a:noFill/>
          </a:ln>
        </p:spPr>
      </p:pic>
      <p:pic>
        <p:nvPicPr>
          <p:cNvPr id="126" name="Google Shape;126;p17"/>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27" name="Google Shape;127;p17"/>
          <p:cNvSpPr txBox="1"/>
          <p:nvPr>
            <p:ph idx="1" type="body"/>
          </p:nvPr>
        </p:nvSpPr>
        <p:spPr>
          <a:xfrm>
            <a:off x="794442" y="1963238"/>
            <a:ext cx="78750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28" name="Google Shape;128;p17"/>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Bright)" showMasterSp="0">
  <p:cSld name="Content 2 (Bright)">
    <p:spTree>
      <p:nvGrpSpPr>
        <p:cNvPr id="129" name="Shape 129"/>
        <p:cNvGrpSpPr/>
        <p:nvPr/>
      </p:nvGrpSpPr>
      <p:grpSpPr>
        <a:xfrm>
          <a:off x="0" y="0"/>
          <a:ext cx="0" cy="0"/>
          <a:chOff x="0" y="0"/>
          <a:chExt cx="0" cy="0"/>
        </a:xfrm>
      </p:grpSpPr>
      <p:sp>
        <p:nvSpPr>
          <p:cNvPr id="130" name="Google Shape;130;p18"/>
          <p:cNvSpPr txBox="1"/>
          <p:nvPr>
            <p:ph type="ctrTitle"/>
          </p:nvPr>
        </p:nvSpPr>
        <p:spPr>
          <a:xfrm>
            <a:off x="794441" y="143991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31" name="Google Shape;131;p18"/>
          <p:cNvPicPr preferRelativeResize="0"/>
          <p:nvPr/>
        </p:nvPicPr>
        <p:blipFill rotWithShape="1">
          <a:blip r:embed="rId2">
            <a:alphaModFix/>
          </a:blip>
          <a:srcRect b="0" l="0" r="0" t="0"/>
          <a:stretch/>
        </p:blipFill>
        <p:spPr>
          <a:xfrm>
            <a:off x="479436" y="1484774"/>
            <a:ext cx="257108" cy="183321"/>
          </a:xfrm>
          <a:prstGeom prst="rect">
            <a:avLst/>
          </a:prstGeom>
          <a:noFill/>
          <a:ln>
            <a:noFill/>
          </a:ln>
        </p:spPr>
      </p:pic>
      <p:pic>
        <p:nvPicPr>
          <p:cNvPr id="132" name="Google Shape;132;p18"/>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
        <p:nvSpPr>
          <p:cNvPr id="134" name="Google Shape;134;p18"/>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18"/>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Dark)">
  <p:cSld name="Content 2 (Dark)">
    <p:spTree>
      <p:nvGrpSpPr>
        <p:cNvPr id="136" name="Shape 136"/>
        <p:cNvGrpSpPr/>
        <p:nvPr/>
      </p:nvGrpSpPr>
      <p:grpSpPr>
        <a:xfrm>
          <a:off x="0" y="0"/>
          <a:ext cx="0" cy="0"/>
          <a:chOff x="0" y="0"/>
          <a:chExt cx="0" cy="0"/>
        </a:xfrm>
      </p:grpSpPr>
      <p:sp>
        <p:nvSpPr>
          <p:cNvPr id="137" name="Google Shape;137;p19"/>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sp>
        <p:nvSpPr>
          <p:cNvPr id="138" name="Google Shape;138;p19"/>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39" name="Google Shape;139;p19"/>
          <p:cNvPicPr preferRelativeResize="0"/>
          <p:nvPr/>
        </p:nvPicPr>
        <p:blipFill rotWithShape="1">
          <a:blip r:embed="rId2">
            <a:alphaModFix/>
          </a:blip>
          <a:srcRect b="0" l="0" r="0" t="0"/>
          <a:stretch/>
        </p:blipFill>
        <p:spPr>
          <a:xfrm>
            <a:off x="479436" y="1487863"/>
            <a:ext cx="257108" cy="183321"/>
          </a:xfrm>
          <a:prstGeom prst="rect">
            <a:avLst/>
          </a:prstGeom>
          <a:noFill/>
          <a:ln>
            <a:noFill/>
          </a:ln>
        </p:spPr>
      </p:pic>
      <p:pic>
        <p:nvPicPr>
          <p:cNvPr id="140" name="Google Shape;140;p19"/>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41" name="Google Shape;141;p19"/>
          <p:cNvSpPr txBox="1"/>
          <p:nvPr>
            <p:ph idx="1" type="body"/>
          </p:nvPr>
        </p:nvSpPr>
        <p:spPr>
          <a:xfrm>
            <a:off x="794442"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id="142" name="Google Shape;142;p19"/>
          <p:cNvPicPr preferRelativeResize="0"/>
          <p:nvPr/>
        </p:nvPicPr>
        <p:blipFill rotWithShape="1">
          <a:blip r:embed="rId4">
            <a:alphaModFix/>
          </a:blip>
          <a:srcRect b="0" l="0" r="0" t="0"/>
          <a:stretch/>
        </p:blipFill>
        <p:spPr>
          <a:xfrm>
            <a:off x="8915763" y="3755571"/>
            <a:ext cx="228237" cy="1387929"/>
          </a:xfrm>
          <a:prstGeom prst="rect">
            <a:avLst/>
          </a:prstGeom>
          <a:noFill/>
          <a:ln>
            <a:noFill/>
          </a:ln>
        </p:spPr>
      </p:pic>
      <p:sp>
        <p:nvSpPr>
          <p:cNvPr id="143" name="Google Shape;143;p19"/>
          <p:cNvSpPr txBox="1"/>
          <p:nvPr>
            <p:ph idx="2" type="body"/>
          </p:nvPr>
        </p:nvSpPr>
        <p:spPr>
          <a:xfrm>
            <a:off x="4751615" y="1951264"/>
            <a:ext cx="3597900" cy="2321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Bright)" showMasterSp="0">
  <p:cSld name="Blank + Subtitle - Low (Bright)">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46" name="Google Shape;146;p20"/>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47" name="Google Shape;147;p20"/>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48" name="Google Shape;148;p20"/>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149" name="Google Shape;149;p20"/>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Dark)" showMasterSp="0">
  <p:cSld name="Title 1 (Dark)">
    <p:spTree>
      <p:nvGrpSpPr>
        <p:cNvPr id="18" name="Shape 18"/>
        <p:cNvGrpSpPr/>
        <p:nvPr/>
      </p:nvGrpSpPr>
      <p:grpSpPr>
        <a:xfrm>
          <a:off x="0" y="0"/>
          <a:ext cx="0" cy="0"/>
          <a:chOff x="0" y="0"/>
          <a:chExt cx="0" cy="0"/>
        </a:xfrm>
      </p:grpSpPr>
      <p:sp>
        <p:nvSpPr>
          <p:cNvPr id="19" name="Google Shape;19;p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descr="A starry night sky with trees&#10;&#10;Description automatically generated with low confidence" id="20" name="Google Shape;20;p3"/>
          <p:cNvPicPr preferRelativeResize="0"/>
          <p:nvPr/>
        </p:nvPicPr>
        <p:blipFill rotWithShape="1">
          <a:blip r:embed="rId2">
            <a:alphaModFix/>
          </a:blip>
          <a:srcRect b="0" l="0" r="0" t="0"/>
          <a:stretch/>
        </p:blipFill>
        <p:spPr>
          <a:xfrm>
            <a:off x="0" y="2688101"/>
            <a:ext cx="9144000" cy="2457451"/>
          </a:xfrm>
          <a:prstGeom prst="rect">
            <a:avLst/>
          </a:prstGeom>
          <a:noFill/>
          <a:ln>
            <a:noFill/>
          </a:ln>
        </p:spPr>
      </p:pic>
      <p:sp>
        <p:nvSpPr>
          <p:cNvPr id="21" name="Google Shape;21;p3"/>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3"/>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3" name="Google Shape;23;p3"/>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25" name="Google Shape;25;p3"/>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ubtitle - Low (Dark)">
  <p:cSld name="Blank + Subtitle - Low (Dark)">
    <p:spTree>
      <p:nvGrpSpPr>
        <p:cNvPr id="150" name="Shape 150"/>
        <p:cNvGrpSpPr/>
        <p:nvPr/>
      </p:nvGrpSpPr>
      <p:grpSpPr>
        <a:xfrm>
          <a:off x="0" y="0"/>
          <a:ext cx="0" cy="0"/>
          <a:chOff x="0" y="0"/>
          <a:chExt cx="0" cy="0"/>
        </a:xfrm>
      </p:grpSpPr>
      <p:sp>
        <p:nvSpPr>
          <p:cNvPr id="151" name="Google Shape;151;p21"/>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52" name="Google Shape;152;p21"/>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53" name="Google Shape;153;p21"/>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54" name="Google Shape;154;p21"/>
          <p:cNvSpPr txBox="1"/>
          <p:nvPr>
            <p:ph type="ctrTitle"/>
          </p:nvPr>
        </p:nvSpPr>
        <p:spPr>
          <a:xfrm>
            <a:off x="794441" y="1443008"/>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55" name="Google Shape;155;p21"/>
          <p:cNvPicPr preferRelativeResize="0"/>
          <p:nvPr/>
        </p:nvPicPr>
        <p:blipFill rotWithShape="1">
          <a:blip r:embed="rId4">
            <a:alphaModFix/>
          </a:blip>
          <a:srcRect b="0" l="0" r="0" t="0"/>
          <a:stretch/>
        </p:blipFill>
        <p:spPr>
          <a:xfrm>
            <a:off x="479436" y="1488134"/>
            <a:ext cx="257108" cy="183321"/>
          </a:xfrm>
          <a:prstGeom prst="rect">
            <a:avLst/>
          </a:prstGeom>
          <a:noFill/>
          <a:ln>
            <a:noFill/>
          </a:ln>
        </p:spPr>
      </p:pic>
      <p:sp>
        <p:nvSpPr>
          <p:cNvPr id="156" name="Google Shape;156;p21"/>
          <p:cNvSpPr txBox="1"/>
          <p:nvPr>
            <p:ph idx="1" type="body"/>
          </p:nvPr>
        </p:nvSpPr>
        <p:spPr>
          <a:xfrm>
            <a:off x="794441" y="1818292"/>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Bright)" showMasterSp="0">
  <p:cSld name="Blank - Medium (Bright)">
    <p:spTree>
      <p:nvGrpSpPr>
        <p:cNvPr id="157" name="Shape 157"/>
        <p:cNvGrpSpPr/>
        <p:nvPr/>
      </p:nvGrpSpPr>
      <p:grpSpPr>
        <a:xfrm>
          <a:off x="0" y="0"/>
          <a:ext cx="0" cy="0"/>
          <a:chOff x="0" y="0"/>
          <a:chExt cx="0" cy="0"/>
        </a:xfrm>
      </p:grpSpPr>
      <p:pic>
        <p:nvPicPr>
          <p:cNvPr id="158" name="Google Shape;158;p22"/>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59" name="Google Shape;159;p2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60" name="Google Shape;160;p22"/>
          <p:cNvSpPr txBox="1"/>
          <p:nvPr>
            <p:ph type="ctrTitle"/>
          </p:nvPr>
        </p:nvSpPr>
        <p:spPr>
          <a:xfrm>
            <a:off x="794441" y="1059151"/>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61" name="Google Shape;161;p22"/>
          <p:cNvPicPr preferRelativeResize="0"/>
          <p:nvPr/>
        </p:nvPicPr>
        <p:blipFill rotWithShape="1">
          <a:blip r:embed="rId4">
            <a:alphaModFix/>
          </a:blip>
          <a:srcRect b="0" l="0" r="0" t="0"/>
          <a:stretch/>
        </p:blipFill>
        <p:spPr>
          <a:xfrm>
            <a:off x="479436" y="1104427"/>
            <a:ext cx="257108" cy="183321"/>
          </a:xfrm>
          <a:prstGeom prst="rect">
            <a:avLst/>
          </a:prstGeom>
          <a:noFill/>
          <a:ln>
            <a:noFill/>
          </a:ln>
        </p:spPr>
      </p:pic>
      <p:sp>
        <p:nvSpPr>
          <p:cNvPr id="162" name="Google Shape;162;p22"/>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Medium (Dark)">
  <p:cSld name="Blank - Medium (Dark)">
    <p:spTree>
      <p:nvGrpSpPr>
        <p:cNvPr id="163" name="Shape 163"/>
        <p:cNvGrpSpPr/>
        <p:nvPr/>
      </p:nvGrpSpPr>
      <p:grpSpPr>
        <a:xfrm>
          <a:off x="0" y="0"/>
          <a:ext cx="0" cy="0"/>
          <a:chOff x="0" y="0"/>
          <a:chExt cx="0" cy="0"/>
        </a:xfrm>
      </p:grpSpPr>
      <p:sp>
        <p:nvSpPr>
          <p:cNvPr id="164" name="Google Shape;164;p2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65" name="Google Shape;165;p23"/>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66" name="Google Shape;166;p23"/>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67" name="Google Shape;167;p23"/>
          <p:cNvSpPr txBox="1"/>
          <p:nvPr>
            <p:ph type="ctrTitle"/>
          </p:nvPr>
        </p:nvSpPr>
        <p:spPr>
          <a:xfrm>
            <a:off x="794469" y="1059151"/>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68" name="Google Shape;168;p23"/>
          <p:cNvPicPr preferRelativeResize="0"/>
          <p:nvPr/>
        </p:nvPicPr>
        <p:blipFill rotWithShape="1">
          <a:blip r:embed="rId4">
            <a:alphaModFix/>
          </a:blip>
          <a:srcRect b="0" l="0" r="0" t="0"/>
          <a:stretch/>
        </p:blipFill>
        <p:spPr>
          <a:xfrm>
            <a:off x="479436" y="1104007"/>
            <a:ext cx="257108" cy="183321"/>
          </a:xfrm>
          <a:prstGeom prst="rect">
            <a:avLst/>
          </a:prstGeom>
          <a:noFill/>
          <a:ln>
            <a:noFill/>
          </a:ln>
        </p:spPr>
      </p:pic>
      <p:sp>
        <p:nvSpPr>
          <p:cNvPr id="169" name="Google Shape;169;p23"/>
          <p:cNvSpPr txBox="1"/>
          <p:nvPr>
            <p:ph idx="1" type="body"/>
          </p:nvPr>
        </p:nvSpPr>
        <p:spPr>
          <a:xfrm>
            <a:off x="794441" y="1430666"/>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Bright)" showMasterSp="0">
  <p:cSld name="Blank - High (Bright)">
    <p:spTree>
      <p:nvGrpSpPr>
        <p:cNvPr id="170" name="Shape 170"/>
        <p:cNvGrpSpPr/>
        <p:nvPr/>
      </p:nvGrpSpPr>
      <p:grpSpPr>
        <a:xfrm>
          <a:off x="0" y="0"/>
          <a:ext cx="0" cy="0"/>
          <a:chOff x="0" y="0"/>
          <a:chExt cx="0" cy="0"/>
        </a:xfrm>
      </p:grpSpPr>
      <p:pic>
        <p:nvPicPr>
          <p:cNvPr id="171" name="Google Shape;171;p24"/>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72" name="Google Shape;172;p24"/>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pic>
        <p:nvPicPr>
          <p:cNvPr id="173" name="Google Shape;173;p24"/>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174" name="Google Shape;174;p24"/>
          <p:cNvSpPr txBox="1"/>
          <p:nvPr>
            <p:ph type="ctrTitle"/>
          </p:nvPr>
        </p:nvSpPr>
        <p:spPr>
          <a:xfrm>
            <a:off x="794441" y="675835"/>
            <a:ext cx="78657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24"/>
          <p:cNvSpPr txBox="1"/>
          <p:nvPr>
            <p:ph idx="1" type="body"/>
          </p:nvPr>
        </p:nvSpPr>
        <p:spPr>
          <a:xfrm>
            <a:off x="794441" y="1043039"/>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2"/>
              </a:buClr>
              <a:buSzPts val="1100"/>
              <a:buNone/>
              <a:defRPr b="0" i="0"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igh (Dark)">
  <p:cSld name="Blank - High (Dark)">
    <p:spTree>
      <p:nvGrpSpPr>
        <p:cNvPr id="176" name="Shape 176"/>
        <p:cNvGrpSpPr/>
        <p:nvPr/>
      </p:nvGrpSpPr>
      <p:grpSpPr>
        <a:xfrm>
          <a:off x="0" y="0"/>
          <a:ext cx="0" cy="0"/>
          <a:chOff x="0" y="0"/>
          <a:chExt cx="0" cy="0"/>
        </a:xfrm>
      </p:grpSpPr>
      <p:sp>
        <p:nvSpPr>
          <p:cNvPr id="177" name="Google Shape;177;p25"/>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78" name="Google Shape;178;p2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79" name="Google Shape;179;p25"/>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180" name="Google Shape;180;p25"/>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81" name="Google Shape;181;p25"/>
          <p:cNvPicPr preferRelativeResize="0"/>
          <p:nvPr/>
        </p:nvPicPr>
        <p:blipFill rotWithShape="1">
          <a:blip r:embed="rId4">
            <a:alphaModFix/>
          </a:blip>
          <a:srcRect b="0" l="0" r="0" t="0"/>
          <a:stretch/>
        </p:blipFill>
        <p:spPr>
          <a:xfrm>
            <a:off x="479436" y="720691"/>
            <a:ext cx="257108" cy="183321"/>
          </a:xfrm>
          <a:prstGeom prst="rect">
            <a:avLst/>
          </a:prstGeom>
          <a:noFill/>
          <a:ln>
            <a:noFill/>
          </a:ln>
        </p:spPr>
      </p:pic>
      <p:sp>
        <p:nvSpPr>
          <p:cNvPr id="182" name="Google Shape;182;p25"/>
          <p:cNvSpPr txBox="1"/>
          <p:nvPr>
            <p:ph idx="1" type="body"/>
          </p:nvPr>
        </p:nvSpPr>
        <p:spPr>
          <a:xfrm>
            <a:off x="794441" y="1035585"/>
            <a:ext cx="4250100" cy="183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1100"/>
              <a:buNone/>
              <a:defRPr b="0" i="0"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900"/>
              <a:buNone/>
              <a:defRPr sz="900"/>
            </a:lvl4pPr>
            <a:lvl5pPr indent="-228600" lvl="4" marL="2286000" algn="l">
              <a:lnSpc>
                <a:spcPct val="90000"/>
              </a:lnSpc>
              <a:spcBef>
                <a:spcPts val="400"/>
              </a:spcBef>
              <a:spcAft>
                <a:spcPts val="0"/>
              </a:spcAft>
              <a:buClr>
                <a:schemeClr val="dk1"/>
              </a:buClr>
              <a:buSzPts val="900"/>
              <a:buNone/>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Bright)" showMasterSp="0">
  <p:cSld name="Blank + Logo (Bright)">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pic>
        <p:nvPicPr>
          <p:cNvPr id="185" name="Google Shape;185;p26"/>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ogo (Dark)">
  <p:cSld name="Blank + Logo (Dark)">
    <p:spTree>
      <p:nvGrpSpPr>
        <p:cNvPr id="186" name="Shape 186"/>
        <p:cNvGrpSpPr/>
        <p:nvPr/>
      </p:nvGrpSpPr>
      <p:grpSpPr>
        <a:xfrm>
          <a:off x="0" y="0"/>
          <a:ext cx="0" cy="0"/>
          <a:chOff x="0" y="0"/>
          <a:chExt cx="0" cy="0"/>
        </a:xfrm>
      </p:grpSpPr>
      <p:sp>
        <p:nvSpPr>
          <p:cNvPr id="187" name="Google Shape;187;p27"/>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88" name="Google Shape;188;p27"/>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189" name="Google Shape;189;p27"/>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right)" showMasterSp="0">
  <p:cSld name="Blank (Bright)">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spTree>
      <p:nvGrpSpPr>
        <p:cNvPr id="192" name="Shape 192"/>
        <p:cNvGrpSpPr/>
        <p:nvPr/>
      </p:nvGrpSpPr>
      <p:grpSpPr>
        <a:xfrm>
          <a:off x="0" y="0"/>
          <a:ext cx="0" cy="0"/>
          <a:chOff x="0" y="0"/>
          <a:chExt cx="0" cy="0"/>
        </a:xfrm>
      </p:grpSpPr>
      <p:sp>
        <p:nvSpPr>
          <p:cNvPr id="193" name="Google Shape;193;p29"/>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194" name="Google Shape;194;p29"/>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Bright)" showMasterSp="0">
  <p:cSld name="Chevron Content 1 (Bright)">
    <p:spTree>
      <p:nvGrpSpPr>
        <p:cNvPr id="195" name="Shape 195"/>
        <p:cNvGrpSpPr/>
        <p:nvPr/>
      </p:nvGrpSpPr>
      <p:grpSpPr>
        <a:xfrm>
          <a:off x="0" y="0"/>
          <a:ext cx="0" cy="0"/>
          <a:chOff x="0" y="0"/>
          <a:chExt cx="0" cy="0"/>
        </a:xfrm>
      </p:grpSpPr>
      <p:sp>
        <p:nvSpPr>
          <p:cNvPr id="196" name="Google Shape;196;p30"/>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97" name="Google Shape;197;p30"/>
          <p:cNvPicPr preferRelativeResize="0"/>
          <p:nvPr/>
        </p:nvPicPr>
        <p:blipFill rotWithShape="1">
          <a:blip r:embed="rId2">
            <a:alphaModFix/>
          </a:blip>
          <a:srcRect b="0" l="0" r="0" t="0"/>
          <a:stretch/>
        </p:blipFill>
        <p:spPr>
          <a:xfrm>
            <a:off x="4572000" y="1461918"/>
            <a:ext cx="257108" cy="183321"/>
          </a:xfrm>
          <a:prstGeom prst="rect">
            <a:avLst/>
          </a:prstGeom>
          <a:noFill/>
          <a:ln>
            <a:noFill/>
          </a:ln>
        </p:spPr>
      </p:pic>
      <p:pic>
        <p:nvPicPr>
          <p:cNvPr id="198" name="Google Shape;198;p30"/>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199" name="Google Shape;199;p30"/>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00" name="Google Shape;200;p30"/>
          <p:cNvGrpSpPr/>
          <p:nvPr/>
        </p:nvGrpSpPr>
        <p:grpSpPr>
          <a:xfrm>
            <a:off x="-1888861" y="-156651"/>
            <a:ext cx="7642315" cy="5453328"/>
            <a:chOff x="171734" y="769639"/>
            <a:chExt cx="6341118" cy="4525208"/>
          </a:xfrm>
        </p:grpSpPr>
        <p:sp>
          <p:nvSpPr>
            <p:cNvPr id="201" name="Google Shape;201;p30"/>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02" name="Google Shape;202;p30"/>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Bright)" showMasterSp="0">
  <p:cSld name="Title 2 (Bright)">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28" name="Google Shape;28;p4"/>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4"/>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0" name="Google Shape;30;p4"/>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1" name="Google Shape;31;p4"/>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32" name="Google Shape;32;p4"/>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1 (Dark)">
  <p:cSld name="Chevron Content 1 (Dark)">
    <p:spTree>
      <p:nvGrpSpPr>
        <p:cNvPr id="203" name="Shape 203"/>
        <p:cNvGrpSpPr/>
        <p:nvPr/>
      </p:nvGrpSpPr>
      <p:grpSpPr>
        <a:xfrm>
          <a:off x="0" y="0"/>
          <a:ext cx="0" cy="0"/>
          <a:chOff x="0" y="0"/>
          <a:chExt cx="0" cy="0"/>
        </a:xfrm>
      </p:grpSpPr>
      <p:sp>
        <p:nvSpPr>
          <p:cNvPr id="204" name="Google Shape;204;p31"/>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05" name="Google Shape;205;p31"/>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06" name="Google Shape;206;p31"/>
          <p:cNvSpPr txBox="1"/>
          <p:nvPr>
            <p:ph type="ctrTitle"/>
          </p:nvPr>
        </p:nvSpPr>
        <p:spPr>
          <a:xfrm>
            <a:off x="4887005" y="1416792"/>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07" name="Google Shape;207;p31"/>
          <p:cNvPicPr preferRelativeResize="0"/>
          <p:nvPr/>
        </p:nvPicPr>
        <p:blipFill rotWithShape="1">
          <a:blip r:embed="rId3">
            <a:alphaModFix/>
          </a:blip>
          <a:srcRect b="0" l="0" r="0" t="0"/>
          <a:stretch/>
        </p:blipFill>
        <p:spPr>
          <a:xfrm>
            <a:off x="4572000" y="1461918"/>
            <a:ext cx="257108" cy="183321"/>
          </a:xfrm>
          <a:prstGeom prst="rect">
            <a:avLst/>
          </a:prstGeom>
          <a:noFill/>
          <a:ln>
            <a:noFill/>
          </a:ln>
        </p:spPr>
      </p:pic>
      <p:sp>
        <p:nvSpPr>
          <p:cNvPr id="208" name="Google Shape;208;p31"/>
          <p:cNvSpPr txBox="1"/>
          <p:nvPr>
            <p:ph idx="1" type="body"/>
          </p:nvPr>
        </p:nvSpPr>
        <p:spPr>
          <a:xfrm>
            <a:off x="4883204" y="1894389"/>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09" name="Google Shape;209;p31"/>
          <p:cNvGrpSpPr/>
          <p:nvPr/>
        </p:nvGrpSpPr>
        <p:grpSpPr>
          <a:xfrm>
            <a:off x="-1888861" y="-154831"/>
            <a:ext cx="7642315" cy="5453328"/>
            <a:chOff x="171734" y="769639"/>
            <a:chExt cx="6341118" cy="4525208"/>
          </a:xfrm>
        </p:grpSpPr>
        <p:sp>
          <p:nvSpPr>
            <p:cNvPr id="210" name="Google Shape;210;p31"/>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11" name="Google Shape;211;p31"/>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Bright)" showMasterSp="0">
  <p:cSld name="Chevron Content 2 (Bright)">
    <p:spTree>
      <p:nvGrpSpPr>
        <p:cNvPr id="212" name="Shape 212"/>
        <p:cNvGrpSpPr/>
        <p:nvPr/>
      </p:nvGrpSpPr>
      <p:grpSpPr>
        <a:xfrm>
          <a:off x="0" y="0"/>
          <a:ext cx="0" cy="0"/>
          <a:chOff x="0" y="0"/>
          <a:chExt cx="0" cy="0"/>
        </a:xfrm>
      </p:grpSpPr>
      <p:grpSp>
        <p:nvGrpSpPr>
          <p:cNvPr id="213" name="Google Shape;213;p32"/>
          <p:cNvGrpSpPr/>
          <p:nvPr/>
        </p:nvGrpSpPr>
        <p:grpSpPr>
          <a:xfrm>
            <a:off x="3688392" y="1403110"/>
            <a:ext cx="5689885" cy="4060017"/>
            <a:chOff x="171734" y="769639"/>
            <a:chExt cx="6341118" cy="4525208"/>
          </a:xfrm>
        </p:grpSpPr>
        <p:sp>
          <p:nvSpPr>
            <p:cNvPr id="214" name="Google Shape;214;p32"/>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15" name="Google Shape;215;p32"/>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16" name="Google Shape;216;p32"/>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17" name="Google Shape;217;p32"/>
          <p:cNvPicPr preferRelativeResize="0"/>
          <p:nvPr/>
        </p:nvPicPr>
        <p:blipFill rotWithShape="1">
          <a:blip r:embed="rId2">
            <a:alphaModFix/>
          </a:blip>
          <a:srcRect b="0" l="0" r="0" t="0"/>
          <a:stretch/>
        </p:blipFill>
        <p:spPr>
          <a:xfrm>
            <a:off x="488373" y="1029566"/>
            <a:ext cx="257108" cy="183321"/>
          </a:xfrm>
          <a:prstGeom prst="rect">
            <a:avLst/>
          </a:prstGeom>
          <a:noFill/>
          <a:ln>
            <a:noFill/>
          </a:ln>
        </p:spPr>
      </p:pic>
      <p:pic>
        <p:nvPicPr>
          <p:cNvPr id="218" name="Google Shape;218;p32"/>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
        <p:nvSpPr>
          <p:cNvPr id="219" name="Google Shape;219;p32"/>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vron Content 2 (Dark)">
  <p:cSld name="Chevron Content 2 (Dark)">
    <p:spTree>
      <p:nvGrpSpPr>
        <p:cNvPr id="220" name="Shape 220"/>
        <p:cNvGrpSpPr/>
        <p:nvPr/>
      </p:nvGrpSpPr>
      <p:grpSpPr>
        <a:xfrm>
          <a:off x="0" y="0"/>
          <a:ext cx="0" cy="0"/>
          <a:chOff x="0" y="0"/>
          <a:chExt cx="0" cy="0"/>
        </a:xfrm>
      </p:grpSpPr>
      <p:sp>
        <p:nvSpPr>
          <p:cNvPr id="221" name="Google Shape;221;p33"/>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grpSp>
        <p:nvGrpSpPr>
          <p:cNvPr id="222" name="Google Shape;222;p33"/>
          <p:cNvGrpSpPr/>
          <p:nvPr/>
        </p:nvGrpSpPr>
        <p:grpSpPr>
          <a:xfrm>
            <a:off x="3688392" y="1403110"/>
            <a:ext cx="5689885" cy="4060017"/>
            <a:chOff x="171734" y="769639"/>
            <a:chExt cx="6341118" cy="4525208"/>
          </a:xfrm>
        </p:grpSpPr>
        <p:sp>
          <p:nvSpPr>
            <p:cNvPr id="223" name="Google Shape;223;p33"/>
            <p:cNvSpPr/>
            <p:nvPr/>
          </p:nvSpPr>
          <p:spPr>
            <a:xfrm>
              <a:off x="2900782"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24" name="Google Shape;224;p33"/>
            <p:cNvSpPr/>
            <p:nvPr/>
          </p:nvSpPr>
          <p:spPr>
            <a:xfrm>
              <a:off x="171734" y="769639"/>
              <a:ext cx="3612070" cy="4525208"/>
            </a:xfrm>
            <a:custGeom>
              <a:rect b="b" l="l" r="r" t="t"/>
              <a:pathLst>
                <a:path extrusionOk="0" h="4525208" w="3612070">
                  <a:moveTo>
                    <a:pt x="2257438" y="0"/>
                  </a:moveTo>
                  <a:lnTo>
                    <a:pt x="0" y="2262498"/>
                  </a:lnTo>
                  <a:lnTo>
                    <a:pt x="2257438" y="4525208"/>
                  </a:lnTo>
                  <a:lnTo>
                    <a:pt x="3612071" y="4525208"/>
                  </a:lnTo>
                  <a:lnTo>
                    <a:pt x="1354633" y="2262498"/>
                  </a:lnTo>
                  <a:lnTo>
                    <a:pt x="3612071" y="0"/>
                  </a:lnTo>
                  <a:lnTo>
                    <a:pt x="2257438" y="0"/>
                  </a:lnTo>
                  <a:close/>
                </a:path>
              </a:pathLst>
            </a:custGeom>
            <a:solidFill>
              <a:srgbClr val="D4D32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pic>
        <p:nvPicPr>
          <p:cNvPr id="225" name="Google Shape;225;p33"/>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26" name="Google Shape;226;p33"/>
          <p:cNvSpPr txBox="1"/>
          <p:nvPr>
            <p:ph type="ctrTitle"/>
          </p:nvPr>
        </p:nvSpPr>
        <p:spPr>
          <a:xfrm>
            <a:off x="803378" y="984440"/>
            <a:ext cx="35940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27" name="Google Shape;227;p33"/>
          <p:cNvPicPr preferRelativeResize="0"/>
          <p:nvPr/>
        </p:nvPicPr>
        <p:blipFill rotWithShape="1">
          <a:blip r:embed="rId3">
            <a:alphaModFix/>
          </a:blip>
          <a:srcRect b="0" l="0" r="0" t="0"/>
          <a:stretch/>
        </p:blipFill>
        <p:spPr>
          <a:xfrm>
            <a:off x="488373" y="1029566"/>
            <a:ext cx="257108" cy="183321"/>
          </a:xfrm>
          <a:prstGeom prst="rect">
            <a:avLst/>
          </a:prstGeom>
          <a:noFill/>
          <a:ln>
            <a:noFill/>
          </a:ln>
        </p:spPr>
      </p:pic>
      <p:sp>
        <p:nvSpPr>
          <p:cNvPr id="228" name="Google Shape;228;p33"/>
          <p:cNvSpPr txBox="1"/>
          <p:nvPr>
            <p:ph idx="1" type="body"/>
          </p:nvPr>
        </p:nvSpPr>
        <p:spPr>
          <a:xfrm>
            <a:off x="799577" y="1462037"/>
            <a:ext cx="35979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Bright)" showMasterSp="0">
  <p:cSld name="Media Content 1 (Bright)">
    <p:spTree>
      <p:nvGrpSpPr>
        <p:cNvPr id="229" name="Shape 229"/>
        <p:cNvGrpSpPr/>
        <p:nvPr/>
      </p:nvGrpSpPr>
      <p:grpSpPr>
        <a:xfrm>
          <a:off x="0" y="0"/>
          <a:ext cx="0" cy="0"/>
          <a:chOff x="0" y="0"/>
          <a:chExt cx="0" cy="0"/>
        </a:xfrm>
      </p:grpSpPr>
      <p:sp>
        <p:nvSpPr>
          <p:cNvPr id="230" name="Google Shape;230;p34"/>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31" name="Google Shape;231;p34"/>
          <p:cNvPicPr preferRelativeResize="0"/>
          <p:nvPr/>
        </p:nvPicPr>
        <p:blipFill rotWithShape="1">
          <a:blip r:embed="rId2">
            <a:alphaModFix/>
          </a:blip>
          <a:srcRect b="0" l="0" r="0" t="0"/>
          <a:stretch/>
        </p:blipFill>
        <p:spPr>
          <a:xfrm>
            <a:off x="4895228" y="1468933"/>
            <a:ext cx="257108" cy="183321"/>
          </a:xfrm>
          <a:prstGeom prst="rect">
            <a:avLst/>
          </a:prstGeom>
          <a:noFill/>
          <a:ln>
            <a:noFill/>
          </a:ln>
        </p:spPr>
      </p:pic>
      <p:sp>
        <p:nvSpPr>
          <p:cNvPr id="232" name="Google Shape;232;p34"/>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33" name="Google Shape;233;p34"/>
          <p:cNvGrpSpPr/>
          <p:nvPr/>
        </p:nvGrpSpPr>
        <p:grpSpPr>
          <a:xfrm>
            <a:off x="-711776" y="865929"/>
            <a:ext cx="5561042" cy="3411645"/>
            <a:chOff x="-949034" y="1154572"/>
            <a:chExt cx="7414722" cy="4548860"/>
          </a:xfrm>
        </p:grpSpPr>
        <p:sp>
          <p:nvSpPr>
            <p:cNvPr id="234" name="Google Shape;234;p34"/>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5" name="Google Shape;235;p34"/>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6" name="Google Shape;236;p34"/>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37" name="Google Shape;237;p34"/>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38" name="Google Shape;238;p34"/>
          <p:cNvSpPr/>
          <p:nvPr>
            <p:ph idx="2" type="pic"/>
          </p:nvPr>
        </p:nvSpPr>
        <p:spPr>
          <a:xfrm>
            <a:off x="-211906" y="928364"/>
            <a:ext cx="4561200" cy="2961300"/>
          </a:xfrm>
          <a:prstGeom prst="rect">
            <a:avLst/>
          </a:prstGeom>
          <a:solidFill>
            <a:schemeClr val="accent5"/>
          </a:solidFill>
          <a:ln>
            <a:noFill/>
          </a:ln>
        </p:spPr>
      </p:sp>
      <p:pic>
        <p:nvPicPr>
          <p:cNvPr id="239" name="Google Shape;239;p34"/>
          <p:cNvPicPr preferRelativeResize="0"/>
          <p:nvPr/>
        </p:nvPicPr>
        <p:blipFill rotWithShape="1">
          <a:blip r:embed="rId3">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1 (Dark)">
  <p:cSld name="Media Content 1 (Dark)">
    <p:spTree>
      <p:nvGrpSpPr>
        <p:cNvPr id="240" name="Shape 240"/>
        <p:cNvGrpSpPr/>
        <p:nvPr/>
      </p:nvGrpSpPr>
      <p:grpSpPr>
        <a:xfrm>
          <a:off x="0" y="0"/>
          <a:ext cx="0" cy="0"/>
          <a:chOff x="0" y="0"/>
          <a:chExt cx="0" cy="0"/>
        </a:xfrm>
      </p:grpSpPr>
      <p:sp>
        <p:nvSpPr>
          <p:cNvPr id="241" name="Google Shape;241;p35"/>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42" name="Google Shape;242;p35"/>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pic>
        <p:nvPicPr>
          <p:cNvPr id="243" name="Google Shape;243;p35"/>
          <p:cNvPicPr preferRelativeResize="0"/>
          <p:nvPr/>
        </p:nvPicPr>
        <p:blipFill rotWithShape="1">
          <a:blip r:embed="rId3">
            <a:alphaModFix/>
          </a:blip>
          <a:srcRect b="0" l="0" r="0" t="0"/>
          <a:stretch/>
        </p:blipFill>
        <p:spPr>
          <a:xfrm>
            <a:off x="8915763" y="3755571"/>
            <a:ext cx="228237" cy="1387929"/>
          </a:xfrm>
          <a:prstGeom prst="rect">
            <a:avLst/>
          </a:prstGeom>
          <a:noFill/>
          <a:ln>
            <a:noFill/>
          </a:ln>
        </p:spPr>
      </p:pic>
      <p:sp>
        <p:nvSpPr>
          <p:cNvPr id="244" name="Google Shape;244;p35"/>
          <p:cNvSpPr txBox="1"/>
          <p:nvPr>
            <p:ph type="ctrTitle"/>
          </p:nvPr>
        </p:nvSpPr>
        <p:spPr>
          <a:xfrm>
            <a:off x="5198299" y="1416792"/>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45" name="Google Shape;245;p35"/>
          <p:cNvPicPr preferRelativeResize="0"/>
          <p:nvPr/>
        </p:nvPicPr>
        <p:blipFill rotWithShape="1">
          <a:blip r:embed="rId4">
            <a:alphaModFix/>
          </a:blip>
          <a:srcRect b="0" l="0" r="0" t="0"/>
          <a:stretch/>
        </p:blipFill>
        <p:spPr>
          <a:xfrm>
            <a:off x="4895228" y="1468933"/>
            <a:ext cx="257108" cy="183321"/>
          </a:xfrm>
          <a:prstGeom prst="rect">
            <a:avLst/>
          </a:prstGeom>
          <a:noFill/>
          <a:ln>
            <a:noFill/>
          </a:ln>
        </p:spPr>
      </p:pic>
      <p:sp>
        <p:nvSpPr>
          <p:cNvPr id="246" name="Google Shape;246;p35"/>
          <p:cNvSpPr txBox="1"/>
          <p:nvPr>
            <p:ph idx="1" type="body"/>
          </p:nvPr>
        </p:nvSpPr>
        <p:spPr>
          <a:xfrm>
            <a:off x="5194498" y="1894389"/>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47" name="Google Shape;247;p35"/>
          <p:cNvGrpSpPr/>
          <p:nvPr/>
        </p:nvGrpSpPr>
        <p:grpSpPr>
          <a:xfrm>
            <a:off x="-711776" y="865929"/>
            <a:ext cx="5561042" cy="3411645"/>
            <a:chOff x="-949034" y="1154572"/>
            <a:chExt cx="7414722" cy="4548860"/>
          </a:xfrm>
        </p:grpSpPr>
        <p:sp>
          <p:nvSpPr>
            <p:cNvPr id="248" name="Google Shape;248;p35"/>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49" name="Google Shape;249;p35"/>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50" name="Google Shape;250;p35"/>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51" name="Google Shape;251;p35"/>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52" name="Google Shape;252;p35"/>
          <p:cNvSpPr/>
          <p:nvPr>
            <p:ph idx="2" type="pic"/>
          </p:nvPr>
        </p:nvSpPr>
        <p:spPr>
          <a:xfrm>
            <a:off x="-211906" y="928364"/>
            <a:ext cx="4561200" cy="2961300"/>
          </a:xfrm>
          <a:prstGeom prst="rect">
            <a:avLst/>
          </a:prstGeom>
          <a:solidFill>
            <a:schemeClr val="accent5"/>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Bright)" showMasterSp="0">
  <p:cSld name="Media Content 2 (Bright)">
    <p:spTree>
      <p:nvGrpSpPr>
        <p:cNvPr id="253" name="Shape 253"/>
        <p:cNvGrpSpPr/>
        <p:nvPr/>
      </p:nvGrpSpPr>
      <p:grpSpPr>
        <a:xfrm>
          <a:off x="0" y="0"/>
          <a:ext cx="0" cy="0"/>
          <a:chOff x="0" y="0"/>
          <a:chExt cx="0" cy="0"/>
        </a:xfrm>
      </p:grpSpPr>
      <p:pic>
        <p:nvPicPr>
          <p:cNvPr id="254" name="Google Shape;254;p36"/>
          <p:cNvPicPr preferRelativeResize="0"/>
          <p:nvPr/>
        </p:nvPicPr>
        <p:blipFill rotWithShape="1">
          <a:blip r:embed="rId2">
            <a:alphaModFix/>
          </a:blip>
          <a:srcRect b="0" l="0" r="0" t="0"/>
          <a:stretch/>
        </p:blipFill>
        <p:spPr>
          <a:xfrm>
            <a:off x="8915763" y="3755571"/>
            <a:ext cx="228237" cy="1387929"/>
          </a:xfrm>
          <a:prstGeom prst="rect">
            <a:avLst/>
          </a:prstGeom>
          <a:noFill/>
          <a:ln>
            <a:noFill/>
          </a:ln>
        </p:spPr>
      </p:pic>
      <p:sp>
        <p:nvSpPr>
          <p:cNvPr id="255" name="Google Shape;255;p36"/>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1800"/>
              <a:buFont typeface="Overpass"/>
              <a:buNone/>
              <a:defRPr b="0" sz="18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56" name="Google Shape;256;p36"/>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257" name="Google Shape;257;p36"/>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accent2"/>
              </a:buClr>
              <a:buSzPts val="1100"/>
              <a:buNone/>
              <a:defRPr sz="1100">
                <a:solidFill>
                  <a:schemeClr val="accent2"/>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58" name="Google Shape;258;p36"/>
          <p:cNvGrpSpPr/>
          <p:nvPr/>
        </p:nvGrpSpPr>
        <p:grpSpPr>
          <a:xfrm>
            <a:off x="4311501" y="865928"/>
            <a:ext cx="5561042" cy="3411645"/>
            <a:chOff x="-949034" y="1154572"/>
            <a:chExt cx="7414722" cy="4548860"/>
          </a:xfrm>
        </p:grpSpPr>
        <p:sp>
          <p:nvSpPr>
            <p:cNvPr id="259" name="Google Shape;259;p36"/>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0" name="Google Shape;260;p36"/>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1" name="Google Shape;261;p36"/>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62" name="Google Shape;262;p36"/>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63" name="Google Shape;263;p36"/>
          <p:cNvSpPr/>
          <p:nvPr>
            <p:ph idx="2" type="pic"/>
          </p:nvPr>
        </p:nvSpPr>
        <p:spPr>
          <a:xfrm>
            <a:off x="4811370" y="928364"/>
            <a:ext cx="4561200" cy="2961300"/>
          </a:xfrm>
          <a:prstGeom prst="rect">
            <a:avLst/>
          </a:prstGeom>
          <a:solidFill>
            <a:schemeClr val="accent5"/>
          </a:solidFill>
          <a:ln>
            <a:noFill/>
          </a:ln>
        </p:spPr>
      </p:sp>
      <p:pic>
        <p:nvPicPr>
          <p:cNvPr id="264" name="Google Shape;264;p36"/>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Content 2 (Dark)">
  <p:cSld name="Media Content 2 (Dark)">
    <p:spTree>
      <p:nvGrpSpPr>
        <p:cNvPr id="265" name="Shape 265"/>
        <p:cNvGrpSpPr/>
        <p:nvPr/>
      </p:nvGrpSpPr>
      <p:grpSpPr>
        <a:xfrm>
          <a:off x="0" y="0"/>
          <a:ext cx="0" cy="0"/>
          <a:chOff x="0" y="0"/>
          <a:chExt cx="0" cy="0"/>
        </a:xfrm>
      </p:grpSpPr>
      <p:sp>
        <p:nvSpPr>
          <p:cNvPr id="266" name="Google Shape;266;p37"/>
          <p:cNvSpPr/>
          <p:nvPr/>
        </p:nvSpPr>
        <p:spPr>
          <a:xfrm>
            <a:off x="0" y="-1"/>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267" name="Google Shape;267;p37"/>
          <p:cNvPicPr preferRelativeResize="0"/>
          <p:nvPr/>
        </p:nvPicPr>
        <p:blipFill rotWithShape="1">
          <a:blip r:embed="rId2">
            <a:alphaModFix/>
          </a:blip>
          <a:srcRect b="0" l="0" r="0" t="0"/>
          <a:stretch/>
        </p:blipFill>
        <p:spPr>
          <a:xfrm>
            <a:off x="7636365" y="478894"/>
            <a:ext cx="1033216" cy="196671"/>
          </a:xfrm>
          <a:prstGeom prst="rect">
            <a:avLst/>
          </a:prstGeom>
          <a:noFill/>
          <a:ln>
            <a:noFill/>
          </a:ln>
        </p:spPr>
      </p:pic>
      <p:sp>
        <p:nvSpPr>
          <p:cNvPr id="268" name="Google Shape;268;p37"/>
          <p:cNvSpPr txBox="1"/>
          <p:nvPr>
            <p:ph type="ctrTitle"/>
          </p:nvPr>
        </p:nvSpPr>
        <p:spPr>
          <a:xfrm>
            <a:off x="783371" y="1400803"/>
            <a:ext cx="3277500" cy="228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FFFFFF"/>
              </a:buClr>
              <a:buSzPts val="1800"/>
              <a:buFont typeface="Overpass"/>
              <a:buNone/>
              <a:defRPr b="0" sz="1800">
                <a:solidFill>
                  <a:srgbClr val="FFFFFF"/>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69" name="Google Shape;269;p37"/>
          <p:cNvPicPr preferRelativeResize="0"/>
          <p:nvPr/>
        </p:nvPicPr>
        <p:blipFill rotWithShape="1">
          <a:blip r:embed="rId3">
            <a:alphaModFix/>
          </a:blip>
          <a:srcRect b="0" l="0" r="0" t="0"/>
          <a:stretch/>
        </p:blipFill>
        <p:spPr>
          <a:xfrm>
            <a:off x="480300" y="1452943"/>
            <a:ext cx="257108" cy="183321"/>
          </a:xfrm>
          <a:prstGeom prst="rect">
            <a:avLst/>
          </a:prstGeom>
          <a:noFill/>
          <a:ln>
            <a:noFill/>
          </a:ln>
        </p:spPr>
      </p:pic>
      <p:sp>
        <p:nvSpPr>
          <p:cNvPr id="270" name="Google Shape;270;p37"/>
          <p:cNvSpPr txBox="1"/>
          <p:nvPr>
            <p:ph idx="1" type="body"/>
          </p:nvPr>
        </p:nvSpPr>
        <p:spPr>
          <a:xfrm>
            <a:off x="779570" y="1878400"/>
            <a:ext cx="3281100" cy="2011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FFFFFF"/>
              </a:buClr>
              <a:buSzPts val="1100"/>
              <a:buNone/>
              <a:defRPr sz="1100">
                <a:solidFill>
                  <a:srgbClr val="FFFFFF"/>
                </a:solidFill>
                <a:latin typeface="Overpass"/>
                <a:ea typeface="Overpass"/>
                <a:cs typeface="Overpass"/>
                <a:sym typeface="Overpas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271" name="Google Shape;271;p37"/>
          <p:cNvGrpSpPr/>
          <p:nvPr/>
        </p:nvGrpSpPr>
        <p:grpSpPr>
          <a:xfrm>
            <a:off x="4311501" y="865928"/>
            <a:ext cx="5561042" cy="3411645"/>
            <a:chOff x="-949034" y="1154572"/>
            <a:chExt cx="7414722" cy="4548860"/>
          </a:xfrm>
        </p:grpSpPr>
        <p:sp>
          <p:nvSpPr>
            <p:cNvPr id="272" name="Google Shape;272;p37"/>
            <p:cNvSpPr/>
            <p:nvPr/>
          </p:nvSpPr>
          <p:spPr>
            <a:xfrm>
              <a:off x="5680179" y="5620185"/>
              <a:ext cx="452262" cy="83247"/>
            </a:xfrm>
            <a:custGeom>
              <a:rect b="b" l="l" r="r" t="t"/>
              <a:pathLst>
                <a:path extrusionOk="0" h="83247" w="452262">
                  <a:moveTo>
                    <a:pt x="0" y="0"/>
                  </a:moveTo>
                  <a:lnTo>
                    <a:pt x="452262" y="0"/>
                  </a:lnTo>
                  <a:lnTo>
                    <a:pt x="452262" y="35677"/>
                  </a:lnTo>
                  <a:cubicBezTo>
                    <a:pt x="452262" y="61960"/>
                    <a:pt x="430959"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3" name="Google Shape;273;p37"/>
            <p:cNvSpPr/>
            <p:nvPr/>
          </p:nvSpPr>
          <p:spPr>
            <a:xfrm>
              <a:off x="-615788" y="5620185"/>
              <a:ext cx="452262" cy="83247"/>
            </a:xfrm>
            <a:custGeom>
              <a:rect b="b" l="l" r="r" t="t"/>
              <a:pathLst>
                <a:path extrusionOk="0" h="83247" w="452262">
                  <a:moveTo>
                    <a:pt x="0" y="0"/>
                  </a:moveTo>
                  <a:lnTo>
                    <a:pt x="452262" y="0"/>
                  </a:lnTo>
                  <a:lnTo>
                    <a:pt x="452262" y="35677"/>
                  </a:lnTo>
                  <a:cubicBezTo>
                    <a:pt x="452262" y="61960"/>
                    <a:pt x="430958" y="83247"/>
                    <a:pt x="404656" y="83247"/>
                  </a:cubicBezTo>
                  <a:lnTo>
                    <a:pt x="47607" y="83247"/>
                  </a:lnTo>
                  <a:cubicBezTo>
                    <a:pt x="21304" y="83247"/>
                    <a:pt x="0" y="61960"/>
                    <a:pt x="0" y="35677"/>
                  </a:cubicBezTo>
                  <a:lnTo>
                    <a:pt x="0" y="0"/>
                  </a:lnTo>
                  <a:close/>
                </a:path>
              </a:pathLst>
            </a:custGeom>
            <a:solidFill>
              <a:srgbClr val="C9CB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4" name="Google Shape;274;p37"/>
            <p:cNvSpPr/>
            <p:nvPr/>
          </p:nvSpPr>
          <p:spPr>
            <a:xfrm>
              <a:off x="-949034" y="1154572"/>
              <a:ext cx="7414722" cy="4507237"/>
            </a:xfrm>
            <a:custGeom>
              <a:rect b="b" l="l" r="r" t="t"/>
              <a:pathLst>
                <a:path extrusionOk="0" h="4507237" w="7414722">
                  <a:moveTo>
                    <a:pt x="7402821" y="4186141"/>
                  </a:moveTo>
                  <a:lnTo>
                    <a:pt x="6831542" y="4186141"/>
                  </a:lnTo>
                  <a:lnTo>
                    <a:pt x="6831542" y="4114787"/>
                  </a:lnTo>
                  <a:lnTo>
                    <a:pt x="6831542" y="4114787"/>
                  </a:lnTo>
                  <a:lnTo>
                    <a:pt x="6831542" y="142709"/>
                  </a:lnTo>
                  <a:cubicBezTo>
                    <a:pt x="6831542" y="63922"/>
                    <a:pt x="6767571" y="0"/>
                    <a:pt x="6688722" y="0"/>
                  </a:cubicBezTo>
                  <a:lnTo>
                    <a:pt x="726000" y="0"/>
                  </a:lnTo>
                  <a:cubicBezTo>
                    <a:pt x="647152" y="0"/>
                    <a:pt x="583180" y="63922"/>
                    <a:pt x="583180" y="142709"/>
                  </a:cubicBezTo>
                  <a:lnTo>
                    <a:pt x="583180" y="4186141"/>
                  </a:lnTo>
                  <a:lnTo>
                    <a:pt x="11902" y="4186141"/>
                  </a:lnTo>
                  <a:cubicBezTo>
                    <a:pt x="5356" y="4186141"/>
                    <a:pt x="0" y="4192980"/>
                    <a:pt x="0" y="4201423"/>
                  </a:cubicBezTo>
                  <a:lnTo>
                    <a:pt x="0" y="4339019"/>
                  </a:lnTo>
                  <a:cubicBezTo>
                    <a:pt x="0" y="4431899"/>
                    <a:pt x="58616" y="4507238"/>
                    <a:pt x="130918" y="4507238"/>
                  </a:cubicBezTo>
                  <a:lnTo>
                    <a:pt x="7283804" y="4507238"/>
                  </a:lnTo>
                  <a:cubicBezTo>
                    <a:pt x="7356107" y="4507238"/>
                    <a:pt x="7414722" y="4431959"/>
                    <a:pt x="7414722" y="4339019"/>
                  </a:cubicBezTo>
                  <a:lnTo>
                    <a:pt x="7414722" y="4201423"/>
                  </a:lnTo>
                  <a:cubicBezTo>
                    <a:pt x="7414722" y="4192980"/>
                    <a:pt x="7409366" y="4186141"/>
                    <a:pt x="7402821" y="4186141"/>
                  </a:cubicBezTo>
                  <a:close/>
                  <a:moveTo>
                    <a:pt x="666492" y="154602"/>
                  </a:moveTo>
                  <a:cubicBezTo>
                    <a:pt x="666492" y="115178"/>
                    <a:pt x="698448" y="83247"/>
                    <a:pt x="737902" y="83247"/>
                  </a:cubicBezTo>
                  <a:lnTo>
                    <a:pt x="3362214" y="83247"/>
                  </a:lnTo>
                  <a:cubicBezTo>
                    <a:pt x="3375365" y="83247"/>
                    <a:pt x="3386017" y="93891"/>
                    <a:pt x="3386017" y="107032"/>
                  </a:cubicBezTo>
                  <a:lnTo>
                    <a:pt x="3386017" y="166494"/>
                  </a:lnTo>
                  <a:cubicBezTo>
                    <a:pt x="3386017" y="179635"/>
                    <a:pt x="3396669" y="190279"/>
                    <a:pt x="3409820" y="190279"/>
                  </a:cubicBezTo>
                  <a:lnTo>
                    <a:pt x="4004902" y="190279"/>
                  </a:lnTo>
                  <a:cubicBezTo>
                    <a:pt x="4018054" y="190279"/>
                    <a:pt x="4028705" y="179635"/>
                    <a:pt x="4028705" y="166494"/>
                  </a:cubicBezTo>
                  <a:lnTo>
                    <a:pt x="4028705" y="107032"/>
                  </a:lnTo>
                  <a:cubicBezTo>
                    <a:pt x="4028705" y="93891"/>
                    <a:pt x="4039357" y="83247"/>
                    <a:pt x="4052509" y="83247"/>
                  </a:cubicBezTo>
                  <a:lnTo>
                    <a:pt x="6676821" y="83247"/>
                  </a:lnTo>
                  <a:cubicBezTo>
                    <a:pt x="6716275" y="83247"/>
                    <a:pt x="6748230" y="115178"/>
                    <a:pt x="6748230" y="154602"/>
                  </a:cubicBezTo>
                  <a:lnTo>
                    <a:pt x="6748230" y="4031540"/>
                  </a:lnTo>
                  <a:lnTo>
                    <a:pt x="666492" y="4031540"/>
                  </a:lnTo>
                  <a:lnTo>
                    <a:pt x="666492" y="154602"/>
                  </a:lnTo>
                  <a:close/>
                </a:path>
              </a:pathLst>
            </a:custGeom>
            <a:solidFill>
              <a:srgbClr val="F4F4F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sp>
          <p:nvSpPr>
            <p:cNvPr id="275" name="Google Shape;275;p37"/>
            <p:cNvSpPr/>
            <p:nvPr/>
          </p:nvSpPr>
          <p:spPr>
            <a:xfrm>
              <a:off x="2192999" y="5412068"/>
              <a:ext cx="1130655" cy="71354"/>
            </a:xfrm>
            <a:custGeom>
              <a:rect b="b" l="l" r="r" t="t"/>
              <a:pathLst>
                <a:path extrusionOk="0" h="71354" w="1130655">
                  <a:moveTo>
                    <a:pt x="0" y="0"/>
                  </a:moveTo>
                  <a:lnTo>
                    <a:pt x="1130656" y="0"/>
                  </a:lnTo>
                  <a:cubicBezTo>
                    <a:pt x="1130656" y="39423"/>
                    <a:pt x="1098700" y="71355"/>
                    <a:pt x="1059246" y="71355"/>
                  </a:cubicBezTo>
                  <a:lnTo>
                    <a:pt x="71410" y="71355"/>
                  </a:lnTo>
                  <a:cubicBezTo>
                    <a:pt x="31956" y="71355"/>
                    <a:pt x="0" y="39423"/>
                    <a:pt x="0" y="0"/>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Libre Franklin"/>
                <a:ea typeface="Libre Franklin"/>
                <a:cs typeface="Libre Franklin"/>
                <a:sym typeface="Libre Franklin"/>
              </a:endParaRPr>
            </a:p>
          </p:txBody>
        </p:sp>
      </p:grpSp>
      <p:sp>
        <p:nvSpPr>
          <p:cNvPr id="276" name="Google Shape;276;p37"/>
          <p:cNvSpPr/>
          <p:nvPr>
            <p:ph idx="2" type="pic"/>
          </p:nvPr>
        </p:nvSpPr>
        <p:spPr>
          <a:xfrm>
            <a:off x="4811370" y="928364"/>
            <a:ext cx="4561200" cy="2961300"/>
          </a:xfrm>
          <a:prstGeom prst="rect">
            <a:avLst/>
          </a:prstGeom>
          <a:solidFill>
            <a:schemeClr val="accent5"/>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Dark)" showMasterSp="0">
  <p:cSld name="Title 2 (Dark)">
    <p:spTree>
      <p:nvGrpSpPr>
        <p:cNvPr id="33" name="Shape 33"/>
        <p:cNvGrpSpPr/>
        <p:nvPr/>
      </p:nvGrpSpPr>
      <p:grpSpPr>
        <a:xfrm>
          <a:off x="0" y="0"/>
          <a:ext cx="0" cy="0"/>
          <a:chOff x="0" y="0"/>
          <a:chExt cx="0" cy="0"/>
        </a:xfrm>
      </p:grpSpPr>
      <p:sp>
        <p:nvSpPr>
          <p:cNvPr id="34" name="Google Shape;34;p5"/>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35" name="Google Shape;35;p5"/>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36" name="Google Shape;36;p5"/>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5"/>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8" name="Google Shape;38;p5"/>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39" name="Google Shape;39;p5"/>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40" name="Google Shape;40;p5"/>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Bright)" showMasterSp="0">
  <p:cSld name="Title 3 (Bright)">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43" name="Google Shape;43;p6"/>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6"/>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5" name="Google Shape;45;p6"/>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46" name="Google Shape;46;p6"/>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47" name="Google Shape;47;p6"/>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Dark)" showMasterSp="0">
  <p:cSld name="Title 3 (Dark)">
    <p:spTree>
      <p:nvGrpSpPr>
        <p:cNvPr id="48" name="Shape 48"/>
        <p:cNvGrpSpPr/>
        <p:nvPr/>
      </p:nvGrpSpPr>
      <p:grpSpPr>
        <a:xfrm>
          <a:off x="0" y="0"/>
          <a:ext cx="0" cy="0"/>
          <a:chOff x="0" y="0"/>
          <a:chExt cx="0" cy="0"/>
        </a:xfrm>
      </p:grpSpPr>
      <p:sp>
        <p:nvSpPr>
          <p:cNvPr id="49" name="Google Shape;49;p7"/>
          <p:cNvSpPr/>
          <p:nvPr/>
        </p:nvSpPr>
        <p:spPr>
          <a:xfrm>
            <a:off x="0"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50" name="Google Shape;50;p7"/>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51" name="Google Shape;51;p7"/>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7"/>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3" name="Google Shape;53;p7"/>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54" name="Google Shape;54;p7"/>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55" name="Google Shape;55;p7"/>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Bright)" showMasterSp="0">
  <p:cSld name="Title 4 (Bright)">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58" name="Google Shape;58;p8"/>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8"/>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0" name="Google Shape;60;p8"/>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61" name="Google Shape;61;p8"/>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62" name="Google Shape;62;p8"/>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Dark)" showMasterSp="0">
  <p:cSld name="Title 4 (Dark)">
    <p:spTree>
      <p:nvGrpSpPr>
        <p:cNvPr id="63" name="Shape 63"/>
        <p:cNvGrpSpPr/>
        <p:nvPr/>
      </p:nvGrpSpPr>
      <p:grpSpPr>
        <a:xfrm>
          <a:off x="0" y="0"/>
          <a:ext cx="0" cy="0"/>
          <a:chOff x="0" y="0"/>
          <a:chExt cx="0" cy="0"/>
        </a:xfrm>
      </p:grpSpPr>
      <p:sp>
        <p:nvSpPr>
          <p:cNvPr id="64" name="Google Shape;64;p9"/>
          <p:cNvSpPr/>
          <p:nvPr/>
        </p:nvSpPr>
        <p:spPr>
          <a:xfrm>
            <a:off x="-1" y="0"/>
            <a:ext cx="91440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ibre Franklin"/>
              <a:ea typeface="Libre Franklin"/>
              <a:cs typeface="Libre Franklin"/>
              <a:sym typeface="Libre Franklin"/>
            </a:endParaRPr>
          </a:p>
        </p:txBody>
      </p:sp>
      <p:pic>
        <p:nvPicPr>
          <p:cNvPr id="65" name="Google Shape;65;p9"/>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66" name="Google Shape;66;p9"/>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1"/>
              </a:buClr>
              <a:buSzPts val="3000"/>
              <a:buFont typeface="Overpass"/>
              <a:buNone/>
              <a:defRPr b="1" sz="3000">
                <a:solidFill>
                  <a:schemeClr val="accent1"/>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9"/>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8" name="Google Shape;68;p9"/>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69" name="Google Shape;69;p9"/>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70" name="Google Shape;70;p9"/>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5 (Bright)" showMasterSp="0">
  <p:cSld name="Title 5 (Bright)">
    <p:spTree>
      <p:nvGrpSpPr>
        <p:cNvPr id="7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b="0" l="0" r="0" t="0"/>
          <a:stretch/>
        </p:blipFill>
        <p:spPr>
          <a:xfrm>
            <a:off x="0" y="2691277"/>
            <a:ext cx="9144000" cy="2451099"/>
          </a:xfrm>
          <a:prstGeom prst="rect">
            <a:avLst/>
          </a:prstGeom>
          <a:noFill/>
          <a:ln>
            <a:noFill/>
          </a:ln>
        </p:spPr>
      </p:pic>
      <p:sp>
        <p:nvSpPr>
          <p:cNvPr id="73" name="Google Shape;73;p10"/>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accent2"/>
              </a:buClr>
              <a:buSzPts val="3000"/>
              <a:buFont typeface="Overpass"/>
              <a:buNone/>
              <a:defRPr b="1" sz="3000">
                <a:solidFill>
                  <a:schemeClr val="accent2"/>
                </a:solidFill>
                <a:latin typeface="Overpass"/>
                <a:ea typeface="Overpass"/>
                <a:cs typeface="Overpass"/>
                <a:sym typeface="Overpas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0"/>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accent5"/>
              </a:buClr>
              <a:buSzPts val="1800"/>
              <a:buNone/>
              <a:defRPr sz="1800">
                <a:solidFill>
                  <a:schemeClr val="accent5"/>
                </a:solidFill>
                <a:latin typeface="Overpass"/>
                <a:ea typeface="Overpass"/>
                <a:cs typeface="Overpass"/>
                <a:sym typeface="Overpass"/>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5" name="Google Shape;75;p10"/>
          <p:cNvPicPr preferRelativeResize="0"/>
          <p:nvPr/>
        </p:nvPicPr>
        <p:blipFill rotWithShape="1">
          <a:blip r:embed="rId3">
            <a:alphaModFix/>
          </a:blip>
          <a:srcRect b="0" l="0" r="0" t="0"/>
          <a:stretch/>
        </p:blipFill>
        <p:spPr>
          <a:xfrm>
            <a:off x="479166" y="1649060"/>
            <a:ext cx="523136" cy="372999"/>
          </a:xfrm>
          <a:prstGeom prst="rect">
            <a:avLst/>
          </a:prstGeom>
          <a:noFill/>
          <a:ln>
            <a:noFill/>
          </a:ln>
        </p:spPr>
      </p:pic>
      <p:pic>
        <p:nvPicPr>
          <p:cNvPr id="76" name="Google Shape;76;p10"/>
          <p:cNvPicPr preferRelativeResize="0"/>
          <p:nvPr/>
        </p:nvPicPr>
        <p:blipFill rotWithShape="1">
          <a:blip r:embed="rId4">
            <a:alphaModFix/>
          </a:blip>
          <a:srcRect b="0" l="0" r="0" t="0"/>
          <a:stretch/>
        </p:blipFill>
        <p:spPr>
          <a:xfrm>
            <a:off x="7636365" y="478894"/>
            <a:ext cx="1033216" cy="196671"/>
          </a:xfrm>
          <a:prstGeom prst="rect">
            <a:avLst/>
          </a:prstGeom>
          <a:noFill/>
          <a:ln>
            <a:noFill/>
          </a:ln>
        </p:spPr>
      </p:pic>
      <p:pic>
        <p:nvPicPr>
          <p:cNvPr id="77" name="Google Shape;77;p10"/>
          <p:cNvPicPr preferRelativeResize="0"/>
          <p:nvPr/>
        </p:nvPicPr>
        <p:blipFill rotWithShape="1">
          <a:blip r:embed="rId5">
            <a:alphaModFix/>
          </a:blip>
          <a:srcRect b="0" l="0" r="0" t="0"/>
          <a:stretch/>
        </p:blipFill>
        <p:spPr>
          <a:xfrm>
            <a:off x="5132665" y="2977544"/>
            <a:ext cx="2899264" cy="24479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Overpass"/>
              <a:buNone/>
              <a:defRPr b="0" i="0" sz="33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verpass"/>
                <a:ea typeface="Overpass"/>
                <a:cs typeface="Overpass"/>
                <a:sym typeface="Overpas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verpass"/>
                <a:ea typeface="Overpass"/>
                <a:cs typeface="Overpass"/>
                <a:sym typeface="Overpas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verpass"/>
                <a:ea typeface="Overpass"/>
                <a:cs typeface="Overpass"/>
                <a:sym typeface="Overpas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A9E9E"/>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A9E9E"/>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www.youtube.com/watch?v=n9rbKpjz_Zg" TargetMode="External"/><Relationship Id="rId4" Type="http://schemas.openxmlformats.org/officeDocument/2006/relationships/image" Target="../media/image29.jpg"/><Relationship Id="rId9" Type="http://schemas.openxmlformats.org/officeDocument/2006/relationships/hyperlink" Target="http://www.youtube.com/watch?v=82d2dwEevkU" TargetMode="External"/><Relationship Id="rId5" Type="http://schemas.openxmlformats.org/officeDocument/2006/relationships/hyperlink" Target="http://www.youtube.com/watch?v=jql48vud09Q" TargetMode="External"/><Relationship Id="rId6" Type="http://schemas.openxmlformats.org/officeDocument/2006/relationships/image" Target="../media/image24.jpg"/><Relationship Id="rId7" Type="http://schemas.openxmlformats.org/officeDocument/2006/relationships/hyperlink" Target="http://www.youtube.com/watch?v=MRJNP0W7pRU" TargetMode="External"/><Relationship Id="rId8" Type="http://schemas.openxmlformats.org/officeDocument/2006/relationships/image" Target="../media/image28.jpg"/><Relationship Id="rId10"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insights.sei.cmu.edu/blog/threat-modeling-12-available-methods/" TargetMode="External"/><Relationship Id="rId4" Type="http://schemas.openxmlformats.org/officeDocument/2006/relationships/hyperlink" Target="https://www.iriusrisk.com/resources-blog/what-is-threat-modeling" TargetMode="External"/><Relationship Id="rId5" Type="http://schemas.openxmlformats.org/officeDocument/2006/relationships/hyperlink" Target="https://www.iriusrisk.com/threat-modeling-methodologies" TargetMode="External"/><Relationship Id="rId6" Type="http://schemas.openxmlformats.org/officeDocument/2006/relationships/hyperlink" Target="https://www.iriusrisk.com/resources-blog/things-that-may-look-like-threat-modeling-but-ar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ctrTitle"/>
          </p:nvPr>
        </p:nvSpPr>
        <p:spPr>
          <a:xfrm>
            <a:off x="1143000" y="1617068"/>
            <a:ext cx="6423600" cy="529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3000"/>
              <a:buNone/>
            </a:pPr>
            <a:r>
              <a:rPr lang="en-US"/>
              <a:t>What is threat modeling?</a:t>
            </a:r>
            <a:endParaRPr/>
          </a:p>
        </p:txBody>
      </p:sp>
      <p:sp>
        <p:nvSpPr>
          <p:cNvPr id="282" name="Google Shape;282;p38"/>
          <p:cNvSpPr txBox="1"/>
          <p:nvPr>
            <p:ph idx="1" type="subTitle"/>
          </p:nvPr>
        </p:nvSpPr>
        <p:spPr>
          <a:xfrm>
            <a:off x="1143000" y="2283111"/>
            <a:ext cx="6423600" cy="529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800"/>
              </a:spcBef>
              <a:spcAft>
                <a:spcPts val="0"/>
              </a:spcAft>
              <a:buSzPts val="1800"/>
              <a:buNone/>
            </a:pPr>
            <a:r>
              <a:rPr lang="en-US"/>
              <a:t>Common Methods, What it is? What it is not?, How to do it in IriusRisk!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ctrTitle"/>
          </p:nvPr>
        </p:nvSpPr>
        <p:spPr>
          <a:xfrm>
            <a:off x="5198299" y="1416792"/>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OCTAVE</a:t>
            </a:r>
            <a:endParaRPr/>
          </a:p>
        </p:txBody>
      </p:sp>
      <p:sp>
        <p:nvSpPr>
          <p:cNvPr id="343" name="Google Shape;343;p47"/>
          <p:cNvSpPr txBox="1"/>
          <p:nvPr>
            <p:ph idx="1" type="body"/>
          </p:nvPr>
        </p:nvSpPr>
        <p:spPr>
          <a:xfrm>
            <a:off x="5194498" y="1894389"/>
            <a:ext cx="32811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Operationally Critical Threat, Asset, and Vulnerability Evaluation (OCTAVE)</a:t>
            </a:r>
            <a:endParaRPr/>
          </a:p>
          <a:p>
            <a:pPr indent="-298450" lvl="0" marL="457200" rtl="0" algn="l">
              <a:spcBef>
                <a:spcPts val="800"/>
              </a:spcBef>
              <a:spcAft>
                <a:spcPts val="0"/>
              </a:spcAft>
              <a:buSzPts val="1100"/>
              <a:buChar char="●"/>
            </a:pPr>
            <a:r>
              <a:rPr lang="en-US"/>
              <a:t>Risk-based strategic assessment and planning methodology for cybersecurity</a:t>
            </a:r>
            <a:endParaRPr/>
          </a:p>
          <a:p>
            <a:pPr indent="-298450" lvl="0" marL="457200" rtl="0" algn="l">
              <a:spcBef>
                <a:spcPts val="0"/>
              </a:spcBef>
              <a:spcAft>
                <a:spcPts val="0"/>
              </a:spcAft>
              <a:buSzPts val="1100"/>
              <a:buChar char="●"/>
            </a:pPr>
            <a:r>
              <a:rPr lang="en-US"/>
              <a:t>Created by CERT division of the SEI in 2005</a:t>
            </a:r>
            <a:endParaRPr/>
          </a:p>
          <a:p>
            <a:pPr indent="-298450" lvl="0" marL="457200" rtl="0" algn="l">
              <a:spcBef>
                <a:spcPts val="0"/>
              </a:spcBef>
              <a:spcAft>
                <a:spcPts val="0"/>
              </a:spcAft>
              <a:buSzPts val="1100"/>
              <a:buChar char="●"/>
            </a:pPr>
            <a:r>
              <a:rPr lang="en-US"/>
              <a:t>Focused on organizational risk NOT technology risks</a:t>
            </a:r>
            <a:endParaRPr/>
          </a:p>
          <a:p>
            <a:pPr indent="-298450" lvl="0" marL="457200" rtl="0" algn="l">
              <a:spcBef>
                <a:spcPts val="0"/>
              </a:spcBef>
              <a:spcAft>
                <a:spcPts val="0"/>
              </a:spcAft>
              <a:buSzPts val="1100"/>
              <a:buChar char="●"/>
            </a:pPr>
            <a:r>
              <a:rPr lang="en-US"/>
              <a:t>Three phases</a:t>
            </a:r>
            <a:endParaRPr/>
          </a:p>
        </p:txBody>
      </p:sp>
      <p:sp>
        <p:nvSpPr>
          <p:cNvPr id="344" name="Google Shape;344;p47"/>
          <p:cNvSpPr/>
          <p:nvPr>
            <p:ph idx="2" type="pic"/>
          </p:nvPr>
        </p:nvSpPr>
        <p:spPr>
          <a:xfrm>
            <a:off x="-211906" y="928364"/>
            <a:ext cx="4561200" cy="2961300"/>
          </a:xfrm>
          <a:prstGeom prst="rect">
            <a:avLst/>
          </a:prstGeom>
        </p:spPr>
      </p:sp>
      <p:pic>
        <p:nvPicPr>
          <p:cNvPr id="345" name="Google Shape;345;p47"/>
          <p:cNvPicPr preferRelativeResize="0"/>
          <p:nvPr/>
        </p:nvPicPr>
        <p:blipFill>
          <a:blip r:embed="rId3">
            <a:alphaModFix/>
          </a:blip>
          <a:stretch>
            <a:fillRect/>
          </a:stretch>
        </p:blipFill>
        <p:spPr>
          <a:xfrm>
            <a:off x="4400" y="1110375"/>
            <a:ext cx="4128600" cy="259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ctrTitle"/>
          </p:nvPr>
        </p:nvSpPr>
        <p:spPr>
          <a:xfrm>
            <a:off x="783371" y="1400803"/>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Shostack’s 4 Question Framework</a:t>
            </a:r>
            <a:endParaRPr/>
          </a:p>
        </p:txBody>
      </p:sp>
      <p:sp>
        <p:nvSpPr>
          <p:cNvPr id="351" name="Google Shape;351;p48"/>
          <p:cNvSpPr txBox="1"/>
          <p:nvPr>
            <p:ph idx="1" type="body"/>
          </p:nvPr>
        </p:nvSpPr>
        <p:spPr>
          <a:xfrm>
            <a:off x="779570" y="1878400"/>
            <a:ext cx="32811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Created by Adam Shostack</a:t>
            </a:r>
            <a:endParaRPr/>
          </a:p>
          <a:p>
            <a:pPr indent="0" lvl="0" marL="0" rtl="0" algn="l">
              <a:spcBef>
                <a:spcPts val="800"/>
              </a:spcBef>
              <a:spcAft>
                <a:spcPts val="0"/>
              </a:spcAft>
              <a:buNone/>
            </a:pPr>
            <a:r>
              <a:t/>
            </a:r>
            <a:endParaRPr/>
          </a:p>
          <a:p>
            <a:pPr indent="-298450" lvl="0" marL="457200" rtl="0" algn="l">
              <a:spcBef>
                <a:spcPts val="800"/>
              </a:spcBef>
              <a:spcAft>
                <a:spcPts val="0"/>
              </a:spcAft>
              <a:buSzPts val="1100"/>
              <a:buAutoNum type="arabicPeriod"/>
            </a:pPr>
            <a:r>
              <a:rPr lang="en-US"/>
              <a:t>What are we working on?</a:t>
            </a:r>
            <a:endParaRPr/>
          </a:p>
          <a:p>
            <a:pPr indent="-298450" lvl="0" marL="457200" rtl="0" algn="l">
              <a:spcBef>
                <a:spcPts val="0"/>
              </a:spcBef>
              <a:spcAft>
                <a:spcPts val="0"/>
              </a:spcAft>
              <a:buSzPts val="1100"/>
              <a:buAutoNum type="arabicPeriod"/>
            </a:pPr>
            <a:r>
              <a:rPr lang="en-US"/>
              <a:t>What can go wrong?</a:t>
            </a:r>
            <a:endParaRPr/>
          </a:p>
          <a:p>
            <a:pPr indent="-298450" lvl="0" marL="457200" rtl="0" algn="l">
              <a:spcBef>
                <a:spcPts val="0"/>
              </a:spcBef>
              <a:spcAft>
                <a:spcPts val="0"/>
              </a:spcAft>
              <a:buSzPts val="1100"/>
              <a:buAutoNum type="arabicPeriod"/>
            </a:pPr>
            <a:r>
              <a:rPr lang="en-US"/>
              <a:t>What are we going to do about it?</a:t>
            </a:r>
            <a:endParaRPr/>
          </a:p>
          <a:p>
            <a:pPr indent="-298450" lvl="0" marL="457200" rtl="0" algn="l">
              <a:spcBef>
                <a:spcPts val="0"/>
              </a:spcBef>
              <a:spcAft>
                <a:spcPts val="0"/>
              </a:spcAft>
              <a:buSzPts val="1100"/>
              <a:buAutoNum type="arabicPeriod"/>
            </a:pPr>
            <a:r>
              <a:rPr lang="en-US"/>
              <a:t>Did we do a good job? </a:t>
            </a:r>
            <a:endParaRPr/>
          </a:p>
        </p:txBody>
      </p:sp>
      <p:sp>
        <p:nvSpPr>
          <p:cNvPr id="352" name="Google Shape;352;p48"/>
          <p:cNvSpPr/>
          <p:nvPr>
            <p:ph idx="2" type="pic"/>
          </p:nvPr>
        </p:nvSpPr>
        <p:spPr>
          <a:xfrm>
            <a:off x="4811370" y="928364"/>
            <a:ext cx="4561200" cy="2961300"/>
          </a:xfrm>
          <a:prstGeom prst="rect">
            <a:avLst/>
          </a:prstGeom>
        </p:spPr>
      </p:sp>
      <p:pic>
        <p:nvPicPr>
          <p:cNvPr id="353" name="Google Shape;353;p48"/>
          <p:cNvPicPr preferRelativeResize="0"/>
          <p:nvPr/>
        </p:nvPicPr>
        <p:blipFill>
          <a:blip r:embed="rId3">
            <a:alphaModFix/>
          </a:blip>
          <a:stretch>
            <a:fillRect/>
          </a:stretch>
        </p:blipFill>
        <p:spPr>
          <a:xfrm>
            <a:off x="6128275" y="1199845"/>
            <a:ext cx="1927400" cy="241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type="ctrTitle"/>
          </p:nvPr>
        </p:nvSpPr>
        <p:spPr>
          <a:xfrm>
            <a:off x="1143000" y="1617068"/>
            <a:ext cx="6423600" cy="529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a:t>Threat Modeling in IriusRisk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ctrTitle"/>
          </p:nvPr>
        </p:nvSpPr>
        <p:spPr>
          <a:xfrm>
            <a:off x="4887005" y="1416792"/>
            <a:ext cx="35940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Threat Modeling in IriusRisk</a:t>
            </a:r>
            <a:endParaRPr/>
          </a:p>
        </p:txBody>
      </p:sp>
      <p:sp>
        <p:nvSpPr>
          <p:cNvPr id="364" name="Google Shape;364;p50"/>
          <p:cNvSpPr txBox="1"/>
          <p:nvPr>
            <p:ph idx="1" type="body"/>
          </p:nvPr>
        </p:nvSpPr>
        <p:spPr>
          <a:xfrm>
            <a:off x="4883204" y="1894389"/>
            <a:ext cx="35979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Framework Agnostic</a:t>
            </a:r>
            <a:endParaRPr/>
          </a:p>
          <a:p>
            <a:pPr indent="0" lvl="0" marL="0" rtl="0" algn="l">
              <a:spcBef>
                <a:spcPts val="800"/>
              </a:spcBef>
              <a:spcAft>
                <a:spcPts val="0"/>
              </a:spcAft>
              <a:buNone/>
            </a:pPr>
            <a:r>
              <a:rPr lang="en-US"/>
              <a:t>Diagramming + Questionnaire based</a:t>
            </a:r>
            <a:endParaRPr/>
          </a:p>
          <a:p>
            <a:pPr indent="0" lvl="0" marL="0" rtl="0" algn="l">
              <a:spcBef>
                <a:spcPts val="800"/>
              </a:spcBef>
              <a:spcAft>
                <a:spcPts val="0"/>
              </a:spcAft>
              <a:buNone/>
            </a:pPr>
            <a:r>
              <a:rPr lang="en-US"/>
              <a:t>DFD or PFD based diagramming</a:t>
            </a:r>
            <a:endParaRPr/>
          </a:p>
          <a:p>
            <a:pPr indent="0" lvl="0" marL="0" rtl="0" algn="l">
              <a:spcBef>
                <a:spcPts val="800"/>
              </a:spcBef>
              <a:spcAft>
                <a:spcPts val="0"/>
              </a:spcAft>
              <a:buNone/>
            </a:pPr>
            <a:r>
              <a:rPr lang="en-US"/>
              <a:t>Multi-level risk profiles</a:t>
            </a:r>
            <a:endParaRPr/>
          </a:p>
          <a:p>
            <a:pPr indent="0" lvl="0" marL="0" rtl="0" algn="l">
              <a:spcBef>
                <a:spcPts val="800"/>
              </a:spcBef>
              <a:spcAft>
                <a:spcPts val="0"/>
              </a:spcAft>
              <a:buNone/>
            </a:pPr>
            <a:r>
              <a:rPr lang="en-US"/>
              <a:t>Multi-level questionnaires</a:t>
            </a:r>
            <a:endParaRPr/>
          </a:p>
          <a:p>
            <a:pPr indent="0" lvl="0" marL="0" rtl="0" algn="l">
              <a:spcBef>
                <a:spcPts val="800"/>
              </a:spcBef>
              <a:spcAft>
                <a:spcPts val="0"/>
              </a:spcAft>
              <a:buNone/>
            </a:pPr>
            <a:r>
              <a:rPr lang="en-US"/>
              <a:t>Semi structured to match the 4 Questions Approach</a:t>
            </a:r>
            <a:endParaRPr/>
          </a:p>
          <a:p>
            <a:pPr indent="0" lvl="0" marL="0" rtl="0" algn="l">
              <a:spcBef>
                <a:spcPts val="800"/>
              </a:spcBef>
              <a:spcAft>
                <a:spcPts val="0"/>
              </a:spcAft>
              <a:buNone/>
            </a:pPr>
            <a:r>
              <a:rPr lang="en-US"/>
              <a:t>Workflow based</a:t>
            </a:r>
            <a:endParaRPr/>
          </a:p>
          <a:p>
            <a:pPr indent="0" lvl="0" marL="0" rtl="0" algn="l">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ctrTitle"/>
          </p:nvPr>
        </p:nvSpPr>
        <p:spPr>
          <a:xfrm>
            <a:off x="794441" y="675565"/>
            <a:ext cx="6423600" cy="2283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Overpass"/>
              <a:buNone/>
            </a:pPr>
            <a:r>
              <a:rPr lang="en-US"/>
              <a:t>Threat Modeling in IriusRisk</a:t>
            </a:r>
            <a:endParaRPr/>
          </a:p>
        </p:txBody>
      </p:sp>
      <p:grpSp>
        <p:nvGrpSpPr>
          <p:cNvPr id="370" name="Google Shape;370;p51"/>
          <p:cNvGrpSpPr/>
          <p:nvPr/>
        </p:nvGrpSpPr>
        <p:grpSpPr>
          <a:xfrm>
            <a:off x="4950854" y="1792588"/>
            <a:ext cx="3131851" cy="2495441"/>
            <a:chOff x="6362538" y="2390117"/>
            <a:chExt cx="4175802" cy="3327255"/>
          </a:xfrm>
        </p:grpSpPr>
        <p:sp>
          <p:nvSpPr>
            <p:cNvPr id="371" name="Google Shape;371;p51"/>
            <p:cNvSpPr/>
            <p:nvPr/>
          </p:nvSpPr>
          <p:spPr>
            <a:xfrm>
              <a:off x="8709540" y="2390117"/>
              <a:ext cx="1828800" cy="18288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4.</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Did we do a good job?</a:t>
              </a:r>
              <a:endParaRPr b="1" i="0" sz="1200" u="none" cap="none" strike="noStrike">
                <a:solidFill>
                  <a:srgbClr val="FFFFFF"/>
                </a:solidFill>
                <a:latin typeface="Overpass"/>
                <a:ea typeface="Overpass"/>
                <a:cs typeface="Overpass"/>
                <a:sym typeface="Overpass"/>
              </a:endParaRPr>
            </a:p>
          </p:txBody>
        </p:sp>
        <p:grpSp>
          <p:nvGrpSpPr>
            <p:cNvPr id="372" name="Google Shape;372;p51"/>
            <p:cNvGrpSpPr/>
            <p:nvPr/>
          </p:nvGrpSpPr>
          <p:grpSpPr>
            <a:xfrm>
              <a:off x="6471430" y="5388872"/>
              <a:ext cx="1437673" cy="328500"/>
              <a:chOff x="6471430" y="5388872"/>
              <a:chExt cx="1437673" cy="328500"/>
            </a:xfrm>
          </p:grpSpPr>
          <p:pic>
            <p:nvPicPr>
              <p:cNvPr id="373" name="Google Shape;373;p51"/>
              <p:cNvPicPr preferRelativeResize="0"/>
              <p:nvPr/>
            </p:nvPicPr>
            <p:blipFill rotWithShape="1">
              <a:blip r:embed="rId3">
                <a:alphaModFix/>
              </a:blip>
              <a:srcRect b="0" l="0" r="0" t="0"/>
              <a:stretch/>
            </p:blipFill>
            <p:spPr>
              <a:xfrm>
                <a:off x="6471430" y="5468124"/>
                <a:ext cx="423236" cy="164592"/>
              </a:xfrm>
              <a:prstGeom prst="rect">
                <a:avLst/>
              </a:prstGeom>
              <a:noFill/>
              <a:ln>
                <a:noFill/>
              </a:ln>
            </p:spPr>
          </p:pic>
          <p:sp>
            <p:nvSpPr>
              <p:cNvPr id="374" name="Google Shape;374;p51"/>
              <p:cNvSpPr txBox="1"/>
              <p:nvPr/>
            </p:nvSpPr>
            <p:spPr>
              <a:xfrm>
                <a:off x="6887602" y="5388872"/>
                <a:ext cx="1021500" cy="328500"/>
              </a:xfrm>
              <a:prstGeom prst="rect">
                <a:avLst/>
              </a:prstGeom>
              <a:noFill/>
              <a:ln>
                <a:noFill/>
              </a:ln>
            </p:spPr>
            <p:txBody>
              <a:bodyPr anchorCtr="0" anchor="ctr" bIns="68575" lIns="68575" spcFirstLastPara="1" rIns="68575" wrap="square" tIns="68575">
                <a:spAutoFit/>
              </a:bodyPr>
              <a:lstStyle/>
              <a:p>
                <a:pPr indent="0" lvl="0" marL="0" marR="0" rtl="0" algn="l">
                  <a:spcBef>
                    <a:spcPts val="0"/>
                  </a:spcBef>
                  <a:spcAft>
                    <a:spcPts val="0"/>
                  </a:spcAft>
                  <a:buClr>
                    <a:srgbClr val="FFFFFF"/>
                  </a:buClr>
                  <a:buSzPts val="700"/>
                  <a:buFont typeface="Overpass"/>
                  <a:buNone/>
                </a:pPr>
                <a:r>
                  <a:rPr b="1" i="0" lang="en-US" sz="700" u="none" cap="none" strike="noStrike">
                    <a:solidFill>
                      <a:srgbClr val="FFFFFF"/>
                    </a:solidFill>
                    <a:latin typeface="Overpass"/>
                    <a:ea typeface="Overpass"/>
                    <a:cs typeface="Overpass"/>
                    <a:sym typeface="Overpass"/>
                  </a:rPr>
                  <a:t>Azure DevOps</a:t>
                </a:r>
                <a:endParaRPr b="1" i="0" sz="700" u="none" cap="none" strike="noStrike">
                  <a:solidFill>
                    <a:srgbClr val="FFFFFF"/>
                  </a:solidFill>
                  <a:latin typeface="Overpass"/>
                  <a:ea typeface="Overpass"/>
                  <a:cs typeface="Overpass"/>
                  <a:sym typeface="Overpass"/>
                </a:endParaRPr>
              </a:p>
            </p:txBody>
          </p:sp>
        </p:grpSp>
        <p:grpSp>
          <p:nvGrpSpPr>
            <p:cNvPr id="375" name="Google Shape;375;p51"/>
            <p:cNvGrpSpPr/>
            <p:nvPr/>
          </p:nvGrpSpPr>
          <p:grpSpPr>
            <a:xfrm>
              <a:off x="6362538" y="4353425"/>
              <a:ext cx="3320087" cy="975443"/>
              <a:chOff x="3560339" y="4314680"/>
              <a:chExt cx="3320087" cy="975443"/>
            </a:xfrm>
          </p:grpSpPr>
          <p:pic>
            <p:nvPicPr>
              <p:cNvPr id="376" name="Google Shape;376;p51"/>
              <p:cNvPicPr preferRelativeResize="0"/>
              <p:nvPr/>
            </p:nvPicPr>
            <p:blipFill rotWithShape="1">
              <a:blip r:embed="rId4">
                <a:alphaModFix/>
              </a:blip>
              <a:srcRect b="0" l="0" r="0" t="0"/>
              <a:stretch/>
            </p:blipFill>
            <p:spPr>
              <a:xfrm>
                <a:off x="5980457" y="4411502"/>
                <a:ext cx="724205" cy="164592"/>
              </a:xfrm>
              <a:prstGeom prst="rect">
                <a:avLst/>
              </a:prstGeom>
              <a:noFill/>
              <a:ln>
                <a:noFill/>
              </a:ln>
            </p:spPr>
          </p:pic>
          <p:sp>
            <p:nvSpPr>
              <p:cNvPr id="377" name="Google Shape;377;p51"/>
              <p:cNvSpPr txBox="1"/>
              <p:nvPr/>
            </p:nvSpPr>
            <p:spPr>
              <a:xfrm>
                <a:off x="6647626" y="4314680"/>
                <a:ext cx="232800" cy="3693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Clr>
                    <a:srgbClr val="FFFFFF"/>
                  </a:buClr>
                  <a:buSzPts val="900"/>
                  <a:buFont typeface="Overpass"/>
                  <a:buNone/>
                </a:pPr>
                <a:r>
                  <a:rPr b="0" i="0" lang="en-US" sz="900" u="none" cap="none" strike="noStrike">
                    <a:solidFill>
                      <a:srgbClr val="FFFFFF"/>
                    </a:solidFill>
                    <a:latin typeface="Overpass"/>
                    <a:ea typeface="Overpass"/>
                    <a:cs typeface="Overpass"/>
                    <a:sym typeface="Overpass"/>
                  </a:rPr>
                  <a:t>| </a:t>
                </a:r>
                <a:endParaRPr b="0" i="0" sz="900" u="none" cap="none" strike="noStrike">
                  <a:solidFill>
                    <a:srgbClr val="FFFFFF"/>
                  </a:solidFill>
                  <a:latin typeface="Overpass"/>
                  <a:ea typeface="Overpass"/>
                  <a:cs typeface="Overpass"/>
                  <a:sym typeface="Overpass"/>
                </a:endParaRPr>
              </a:p>
            </p:txBody>
          </p:sp>
          <p:sp>
            <p:nvSpPr>
              <p:cNvPr id="378" name="Google Shape;378;p51"/>
              <p:cNvSpPr txBox="1"/>
              <p:nvPr/>
            </p:nvSpPr>
            <p:spPr>
              <a:xfrm>
                <a:off x="3560339" y="5070223"/>
                <a:ext cx="1549500" cy="2199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rPr b="0" i="0" lang="en-US" sz="800" u="none" cap="none" strike="noStrike">
                    <a:solidFill>
                      <a:srgbClr val="FFFFFF"/>
                    </a:solidFill>
                    <a:latin typeface="Overpass"/>
                    <a:ea typeface="Overpass"/>
                    <a:cs typeface="Overpass"/>
                    <a:sym typeface="Overpass"/>
                  </a:rPr>
                  <a:t>Two-way sync with</a:t>
                </a:r>
                <a:endParaRPr b="0" i="0" sz="1000" u="none" cap="none" strike="noStrike">
                  <a:solidFill>
                    <a:srgbClr val="FFFFFF"/>
                  </a:solidFill>
                  <a:latin typeface="Overpass"/>
                  <a:ea typeface="Overpass"/>
                  <a:cs typeface="Overpass"/>
                  <a:sym typeface="Overpass"/>
                </a:endParaRPr>
              </a:p>
            </p:txBody>
          </p:sp>
        </p:grpSp>
      </p:grpSp>
      <p:grpSp>
        <p:nvGrpSpPr>
          <p:cNvPr id="379" name="Google Shape;379;p51"/>
          <p:cNvGrpSpPr/>
          <p:nvPr/>
        </p:nvGrpSpPr>
        <p:grpSpPr>
          <a:xfrm>
            <a:off x="754879" y="1792588"/>
            <a:ext cx="1653449" cy="1749456"/>
            <a:chOff x="951286" y="2390117"/>
            <a:chExt cx="2204599" cy="2332608"/>
          </a:xfrm>
        </p:grpSpPr>
        <p:sp>
          <p:nvSpPr>
            <p:cNvPr id="380" name="Google Shape;380;p51"/>
            <p:cNvSpPr/>
            <p:nvPr/>
          </p:nvSpPr>
          <p:spPr>
            <a:xfrm>
              <a:off x="1068301" y="2390117"/>
              <a:ext cx="1828800" cy="18288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1.</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building?</a:t>
              </a:r>
              <a:endParaRPr b="1" i="0" sz="1200" u="none" cap="none" strike="noStrike">
                <a:solidFill>
                  <a:srgbClr val="FFFFFF"/>
                </a:solidFill>
                <a:latin typeface="Overpass"/>
                <a:ea typeface="Overpass"/>
                <a:cs typeface="Overpass"/>
                <a:sym typeface="Overpass"/>
              </a:endParaRPr>
            </a:p>
          </p:txBody>
        </p:sp>
        <p:grpSp>
          <p:nvGrpSpPr>
            <p:cNvPr id="381" name="Google Shape;381;p51"/>
            <p:cNvGrpSpPr/>
            <p:nvPr/>
          </p:nvGrpSpPr>
          <p:grpSpPr>
            <a:xfrm>
              <a:off x="951286" y="4353425"/>
              <a:ext cx="2204599" cy="369300"/>
              <a:chOff x="1059255" y="4314680"/>
              <a:chExt cx="2204599" cy="369300"/>
            </a:xfrm>
          </p:grpSpPr>
          <p:pic>
            <p:nvPicPr>
              <p:cNvPr id="382" name="Google Shape;382;p51"/>
              <p:cNvPicPr preferRelativeResize="0"/>
              <p:nvPr/>
            </p:nvPicPr>
            <p:blipFill rotWithShape="1">
              <a:blip r:embed="rId5">
                <a:alphaModFix/>
              </a:blip>
              <a:srcRect b="0" l="0" r="0" t="0"/>
              <a:stretch/>
            </p:blipFill>
            <p:spPr>
              <a:xfrm>
                <a:off x="1943492" y="4400176"/>
                <a:ext cx="164592" cy="182880"/>
              </a:xfrm>
              <a:prstGeom prst="rect">
                <a:avLst/>
              </a:prstGeom>
              <a:noFill/>
              <a:ln>
                <a:noFill/>
              </a:ln>
            </p:spPr>
          </p:pic>
          <p:sp>
            <p:nvSpPr>
              <p:cNvPr id="383" name="Google Shape;383;p51"/>
              <p:cNvSpPr txBox="1"/>
              <p:nvPr/>
            </p:nvSpPr>
            <p:spPr>
              <a:xfrm>
                <a:off x="2069854" y="4324798"/>
                <a:ext cx="1194000" cy="3489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Clr>
                    <a:srgbClr val="FFFFFF"/>
                  </a:buClr>
                  <a:buSzPts val="800"/>
                  <a:buFont typeface="Overpass"/>
                  <a:buNone/>
                </a:pPr>
                <a:r>
                  <a:rPr b="1" i="0" lang="en-US" sz="800" u="none" cap="none" strike="noStrike">
                    <a:solidFill>
                      <a:srgbClr val="FFFFFF"/>
                    </a:solidFill>
                    <a:latin typeface="Overpass"/>
                    <a:ea typeface="Overpass"/>
                    <a:cs typeface="Overpass"/>
                    <a:sym typeface="Overpass"/>
                  </a:rPr>
                  <a:t>+</a:t>
                </a:r>
                <a:r>
                  <a:rPr b="0" i="0" lang="en-US" sz="800" u="none" cap="none" strike="noStrike">
                    <a:solidFill>
                      <a:srgbClr val="FFFFFF"/>
                    </a:solidFill>
                    <a:latin typeface="Overpass"/>
                    <a:ea typeface="Overpass"/>
                    <a:cs typeface="Overpass"/>
                    <a:sym typeface="Overpass"/>
                  </a:rPr>
                  <a:t> Questionnaire</a:t>
                </a:r>
                <a:endParaRPr b="0" i="0" sz="1000" u="none" cap="none" strike="noStrike">
                  <a:solidFill>
                    <a:srgbClr val="FFFFFF"/>
                  </a:solidFill>
                  <a:latin typeface="Overpass"/>
                  <a:ea typeface="Overpass"/>
                  <a:cs typeface="Overpass"/>
                  <a:sym typeface="Overpass"/>
                </a:endParaRPr>
              </a:p>
            </p:txBody>
          </p:sp>
          <p:pic>
            <p:nvPicPr>
              <p:cNvPr id="384" name="Google Shape;384;p51"/>
              <p:cNvPicPr preferRelativeResize="0"/>
              <p:nvPr/>
            </p:nvPicPr>
            <p:blipFill rotWithShape="1">
              <a:blip r:embed="rId4">
                <a:alphaModFix/>
              </a:blip>
              <a:srcRect b="0" l="0" r="0" t="0"/>
              <a:stretch/>
            </p:blipFill>
            <p:spPr>
              <a:xfrm>
                <a:off x="1059255" y="4411502"/>
                <a:ext cx="724205" cy="164592"/>
              </a:xfrm>
              <a:prstGeom prst="rect">
                <a:avLst/>
              </a:prstGeom>
              <a:noFill/>
              <a:ln>
                <a:noFill/>
              </a:ln>
            </p:spPr>
          </p:pic>
          <p:sp>
            <p:nvSpPr>
              <p:cNvPr id="385" name="Google Shape;385;p51"/>
              <p:cNvSpPr txBox="1"/>
              <p:nvPr/>
            </p:nvSpPr>
            <p:spPr>
              <a:xfrm>
                <a:off x="1726424" y="4314680"/>
                <a:ext cx="232800" cy="3693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Clr>
                    <a:srgbClr val="FFFFFF"/>
                  </a:buClr>
                  <a:buSzPts val="900"/>
                  <a:buFont typeface="Overpass"/>
                  <a:buNone/>
                </a:pPr>
                <a:r>
                  <a:rPr b="0" i="0" lang="en-US" sz="900" u="none" cap="none" strike="noStrike">
                    <a:solidFill>
                      <a:srgbClr val="FFFFFF"/>
                    </a:solidFill>
                    <a:latin typeface="Overpass"/>
                    <a:ea typeface="Overpass"/>
                    <a:cs typeface="Overpass"/>
                    <a:sym typeface="Overpass"/>
                  </a:rPr>
                  <a:t>| </a:t>
                </a:r>
                <a:endParaRPr b="0" i="0" sz="900" u="none" cap="none" strike="noStrike">
                  <a:solidFill>
                    <a:srgbClr val="FFFFFF"/>
                  </a:solidFill>
                  <a:latin typeface="Overpass"/>
                  <a:ea typeface="Overpass"/>
                  <a:cs typeface="Overpass"/>
                  <a:sym typeface="Overpass"/>
                </a:endParaRPr>
              </a:p>
            </p:txBody>
          </p:sp>
        </p:grpSp>
      </p:grpSp>
      <p:grpSp>
        <p:nvGrpSpPr>
          <p:cNvPr id="386" name="Google Shape;386;p51"/>
          <p:cNvGrpSpPr/>
          <p:nvPr/>
        </p:nvGrpSpPr>
        <p:grpSpPr>
          <a:xfrm>
            <a:off x="2584967" y="1792588"/>
            <a:ext cx="1744411" cy="1749456"/>
            <a:chOff x="3393700" y="2390117"/>
            <a:chExt cx="2325882" cy="2332608"/>
          </a:xfrm>
        </p:grpSpPr>
        <p:sp>
          <p:nvSpPr>
            <p:cNvPr id="387" name="Google Shape;387;p51"/>
            <p:cNvSpPr/>
            <p:nvPr/>
          </p:nvSpPr>
          <p:spPr>
            <a:xfrm>
              <a:off x="3615381" y="2390117"/>
              <a:ext cx="1828800" cy="18288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2.</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can go wrong?</a:t>
              </a:r>
              <a:endParaRPr b="1" i="0" sz="1200" u="none" cap="none" strike="noStrike">
                <a:solidFill>
                  <a:srgbClr val="FFFFFF"/>
                </a:solidFill>
                <a:latin typeface="Overpass"/>
                <a:ea typeface="Overpass"/>
                <a:cs typeface="Overpass"/>
                <a:sym typeface="Overpass"/>
              </a:endParaRPr>
            </a:p>
          </p:txBody>
        </p:sp>
        <p:grpSp>
          <p:nvGrpSpPr>
            <p:cNvPr id="388" name="Google Shape;388;p51"/>
            <p:cNvGrpSpPr/>
            <p:nvPr/>
          </p:nvGrpSpPr>
          <p:grpSpPr>
            <a:xfrm>
              <a:off x="3393700" y="4353425"/>
              <a:ext cx="2325882" cy="369300"/>
              <a:chOff x="3424696" y="4314680"/>
              <a:chExt cx="2325882" cy="369300"/>
            </a:xfrm>
          </p:grpSpPr>
          <p:pic>
            <p:nvPicPr>
              <p:cNvPr id="389" name="Google Shape;389;p51"/>
              <p:cNvPicPr preferRelativeResize="0"/>
              <p:nvPr/>
            </p:nvPicPr>
            <p:blipFill rotWithShape="1">
              <a:blip r:embed="rId4">
                <a:alphaModFix/>
              </a:blip>
              <a:srcRect b="0" l="0" r="0" t="0"/>
              <a:stretch/>
            </p:blipFill>
            <p:spPr>
              <a:xfrm>
                <a:off x="3424696" y="4411502"/>
                <a:ext cx="724205" cy="164592"/>
              </a:xfrm>
              <a:prstGeom prst="rect">
                <a:avLst/>
              </a:prstGeom>
              <a:noFill/>
              <a:ln>
                <a:noFill/>
              </a:ln>
            </p:spPr>
          </p:pic>
          <p:sp>
            <p:nvSpPr>
              <p:cNvPr id="390" name="Google Shape;390;p51"/>
              <p:cNvSpPr txBox="1"/>
              <p:nvPr/>
            </p:nvSpPr>
            <p:spPr>
              <a:xfrm>
                <a:off x="4091865" y="4314680"/>
                <a:ext cx="232800" cy="3693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Clr>
                    <a:srgbClr val="FFFFFF"/>
                  </a:buClr>
                  <a:buSzPts val="900"/>
                  <a:buFont typeface="Overpass"/>
                  <a:buNone/>
                </a:pPr>
                <a:r>
                  <a:rPr b="0" i="0" lang="en-US" sz="900" u="none" cap="none" strike="noStrike">
                    <a:solidFill>
                      <a:srgbClr val="FFFFFF"/>
                    </a:solidFill>
                    <a:latin typeface="Overpass"/>
                    <a:ea typeface="Overpass"/>
                    <a:cs typeface="Overpass"/>
                    <a:sym typeface="Overpass"/>
                  </a:rPr>
                  <a:t>| </a:t>
                </a:r>
                <a:endParaRPr b="0" i="0" sz="900" u="none" cap="none" strike="noStrike">
                  <a:solidFill>
                    <a:srgbClr val="FFFFFF"/>
                  </a:solidFill>
                  <a:latin typeface="Overpass"/>
                  <a:ea typeface="Overpass"/>
                  <a:cs typeface="Overpass"/>
                  <a:sym typeface="Overpass"/>
                </a:endParaRPr>
              </a:p>
            </p:txBody>
          </p:sp>
          <p:sp>
            <p:nvSpPr>
              <p:cNvPr id="391" name="Google Shape;391;p51"/>
              <p:cNvSpPr txBox="1"/>
              <p:nvPr/>
            </p:nvSpPr>
            <p:spPr>
              <a:xfrm>
                <a:off x="4201078" y="4397098"/>
                <a:ext cx="1549500" cy="2199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FFFF"/>
                  </a:buClr>
                  <a:buSzPts val="800"/>
                  <a:buFont typeface="Overpass"/>
                  <a:buNone/>
                </a:pPr>
                <a:r>
                  <a:rPr b="0" i="0" lang="en-US" sz="800" u="none" cap="none" strike="noStrike">
                    <a:solidFill>
                      <a:srgbClr val="FFFFFF"/>
                    </a:solidFill>
                    <a:latin typeface="Overpass"/>
                    <a:ea typeface="Overpass"/>
                    <a:cs typeface="Overpass"/>
                    <a:sym typeface="Overpass"/>
                  </a:rPr>
                  <a:t>Automation </a:t>
                </a:r>
                <a:r>
                  <a:rPr b="1" i="0" lang="en-US" sz="800" u="none" cap="none" strike="noStrike">
                    <a:solidFill>
                      <a:srgbClr val="FFFFFF"/>
                    </a:solidFill>
                    <a:latin typeface="Overpass"/>
                    <a:ea typeface="Overpass"/>
                    <a:cs typeface="Overpass"/>
                    <a:sym typeface="Overpass"/>
                  </a:rPr>
                  <a:t>+</a:t>
                </a:r>
                <a:r>
                  <a:rPr b="0" i="0" lang="en-US" sz="800" u="none" cap="none" strike="noStrike">
                    <a:solidFill>
                      <a:srgbClr val="FFFFFF"/>
                    </a:solidFill>
                    <a:latin typeface="Overpass"/>
                    <a:ea typeface="Overpass"/>
                    <a:cs typeface="Overpass"/>
                    <a:sym typeface="Overpass"/>
                  </a:rPr>
                  <a:t> Manual</a:t>
                </a:r>
                <a:endParaRPr b="0" i="0" sz="800" u="none" cap="none" strike="noStrike">
                  <a:solidFill>
                    <a:srgbClr val="FFFFFF"/>
                  </a:solidFill>
                  <a:latin typeface="Overpass"/>
                  <a:ea typeface="Overpass"/>
                  <a:cs typeface="Overpass"/>
                  <a:sym typeface="Overpass"/>
                </a:endParaRPr>
              </a:p>
            </p:txBody>
          </p:sp>
        </p:grpSp>
      </p:grpSp>
      <p:grpSp>
        <p:nvGrpSpPr>
          <p:cNvPr id="392" name="Google Shape;392;p51"/>
          <p:cNvGrpSpPr/>
          <p:nvPr/>
        </p:nvGrpSpPr>
        <p:grpSpPr>
          <a:xfrm>
            <a:off x="4583512" y="1792588"/>
            <a:ext cx="1744412" cy="1749456"/>
            <a:chOff x="5951723" y="2390117"/>
            <a:chExt cx="2325882" cy="2332608"/>
          </a:xfrm>
        </p:grpSpPr>
        <p:sp>
          <p:nvSpPr>
            <p:cNvPr id="393" name="Google Shape;393;p51"/>
            <p:cNvSpPr/>
            <p:nvPr/>
          </p:nvSpPr>
          <p:spPr>
            <a:xfrm>
              <a:off x="6162460" y="2390117"/>
              <a:ext cx="1828800" cy="1828800"/>
            </a:xfrm>
            <a:prstGeom prst="ellipse">
              <a:avLst/>
            </a:prstGeom>
            <a:noFill/>
            <a:ln cap="flat" cmpd="sng" w="1905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3.</a:t>
              </a:r>
              <a:endParaRPr b="1" i="0" sz="1200" u="none" cap="none" strike="noStrike">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1200"/>
                <a:buFont typeface="Overpass"/>
                <a:buNone/>
              </a:pPr>
              <a:r>
                <a:rPr b="1" i="0" lang="en-US" sz="1200" u="none" cap="none" strike="noStrike">
                  <a:solidFill>
                    <a:srgbClr val="FFFFFF"/>
                  </a:solidFill>
                  <a:latin typeface="Overpass"/>
                  <a:ea typeface="Overpass"/>
                  <a:cs typeface="Overpass"/>
                  <a:sym typeface="Overpass"/>
                </a:rPr>
                <a:t>What are we going to do about it?</a:t>
              </a:r>
              <a:endParaRPr b="1" i="0" sz="1200" u="none" cap="none" strike="noStrike">
                <a:solidFill>
                  <a:srgbClr val="FFFFFF"/>
                </a:solidFill>
                <a:latin typeface="Overpass"/>
                <a:ea typeface="Overpass"/>
                <a:cs typeface="Overpass"/>
                <a:sym typeface="Overpass"/>
              </a:endParaRPr>
            </a:p>
          </p:txBody>
        </p:sp>
        <p:grpSp>
          <p:nvGrpSpPr>
            <p:cNvPr id="394" name="Google Shape;394;p51"/>
            <p:cNvGrpSpPr/>
            <p:nvPr/>
          </p:nvGrpSpPr>
          <p:grpSpPr>
            <a:xfrm>
              <a:off x="5951723" y="4353425"/>
              <a:ext cx="2325882" cy="369300"/>
              <a:chOff x="5777257" y="4314680"/>
              <a:chExt cx="2325882" cy="369300"/>
            </a:xfrm>
          </p:grpSpPr>
          <p:pic>
            <p:nvPicPr>
              <p:cNvPr id="395" name="Google Shape;395;p51"/>
              <p:cNvPicPr preferRelativeResize="0"/>
              <p:nvPr/>
            </p:nvPicPr>
            <p:blipFill rotWithShape="1">
              <a:blip r:embed="rId4">
                <a:alphaModFix/>
              </a:blip>
              <a:srcRect b="0" l="0" r="0" t="0"/>
              <a:stretch/>
            </p:blipFill>
            <p:spPr>
              <a:xfrm>
                <a:off x="5777257" y="4411502"/>
                <a:ext cx="724205" cy="164592"/>
              </a:xfrm>
              <a:prstGeom prst="rect">
                <a:avLst/>
              </a:prstGeom>
              <a:noFill/>
              <a:ln>
                <a:noFill/>
              </a:ln>
            </p:spPr>
          </p:pic>
          <p:sp>
            <p:nvSpPr>
              <p:cNvPr id="396" name="Google Shape;396;p51"/>
              <p:cNvSpPr txBox="1"/>
              <p:nvPr/>
            </p:nvSpPr>
            <p:spPr>
              <a:xfrm>
                <a:off x="6444426" y="4314680"/>
                <a:ext cx="232800" cy="369300"/>
              </a:xfrm>
              <a:prstGeom prst="rect">
                <a:avLst/>
              </a:prstGeom>
              <a:noFill/>
              <a:ln>
                <a:noFill/>
              </a:ln>
            </p:spPr>
            <p:txBody>
              <a:bodyPr anchorCtr="0" anchor="t" bIns="68575" lIns="68575" spcFirstLastPara="1" rIns="68575" wrap="square" tIns="68575">
                <a:spAutoFit/>
              </a:bodyPr>
              <a:lstStyle/>
              <a:p>
                <a:pPr indent="0" lvl="0" marL="0" marR="0" rtl="0" algn="l">
                  <a:spcBef>
                    <a:spcPts val="0"/>
                  </a:spcBef>
                  <a:spcAft>
                    <a:spcPts val="0"/>
                  </a:spcAft>
                  <a:buClr>
                    <a:srgbClr val="FFFFFF"/>
                  </a:buClr>
                  <a:buSzPts val="900"/>
                  <a:buFont typeface="Overpass"/>
                  <a:buNone/>
                </a:pPr>
                <a:r>
                  <a:rPr b="0" i="0" lang="en-US" sz="900" u="none" cap="none" strike="noStrike">
                    <a:solidFill>
                      <a:srgbClr val="FFFFFF"/>
                    </a:solidFill>
                    <a:latin typeface="Overpass"/>
                    <a:ea typeface="Overpass"/>
                    <a:cs typeface="Overpass"/>
                    <a:sym typeface="Overpass"/>
                  </a:rPr>
                  <a:t>| </a:t>
                </a:r>
                <a:endParaRPr b="0" i="0" sz="900" u="none" cap="none" strike="noStrike">
                  <a:solidFill>
                    <a:srgbClr val="FFFFFF"/>
                  </a:solidFill>
                  <a:latin typeface="Overpass"/>
                  <a:ea typeface="Overpass"/>
                  <a:cs typeface="Overpass"/>
                  <a:sym typeface="Overpass"/>
                </a:endParaRPr>
              </a:p>
            </p:txBody>
          </p:sp>
          <p:sp>
            <p:nvSpPr>
              <p:cNvPr id="397" name="Google Shape;397;p51"/>
              <p:cNvSpPr txBox="1"/>
              <p:nvPr/>
            </p:nvSpPr>
            <p:spPr>
              <a:xfrm>
                <a:off x="6553639" y="4397098"/>
                <a:ext cx="1549500" cy="2199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FFFF"/>
                  </a:buClr>
                  <a:buSzPts val="800"/>
                  <a:buFont typeface="Overpass"/>
                  <a:buNone/>
                </a:pPr>
                <a:r>
                  <a:rPr b="0" i="0" lang="en-US" sz="800" u="none" cap="none" strike="noStrike">
                    <a:solidFill>
                      <a:srgbClr val="FFFFFF"/>
                    </a:solidFill>
                    <a:latin typeface="Overpass"/>
                    <a:ea typeface="Overpass"/>
                    <a:cs typeface="Overpass"/>
                    <a:sym typeface="Overpass"/>
                  </a:rPr>
                  <a:t>Automation </a:t>
                </a:r>
                <a:r>
                  <a:rPr b="1" i="0" lang="en-US" sz="800" u="none" cap="none" strike="noStrike">
                    <a:solidFill>
                      <a:srgbClr val="FFFFFF"/>
                    </a:solidFill>
                    <a:latin typeface="Overpass"/>
                    <a:ea typeface="Overpass"/>
                    <a:cs typeface="Overpass"/>
                    <a:sym typeface="Overpass"/>
                  </a:rPr>
                  <a:t>+</a:t>
                </a:r>
                <a:r>
                  <a:rPr b="0" i="0" lang="en-US" sz="800" u="none" cap="none" strike="noStrike">
                    <a:solidFill>
                      <a:srgbClr val="FFFFFF"/>
                    </a:solidFill>
                    <a:latin typeface="Overpass"/>
                    <a:ea typeface="Overpass"/>
                    <a:cs typeface="Overpass"/>
                    <a:sym typeface="Overpass"/>
                  </a:rPr>
                  <a:t> Manual</a:t>
                </a:r>
                <a:endParaRPr b="0" i="0" sz="800" u="none" cap="none" strike="noStrike">
                  <a:solidFill>
                    <a:srgbClr val="FFFFFF"/>
                  </a:solidFill>
                  <a:latin typeface="Overpass"/>
                  <a:ea typeface="Overpass"/>
                  <a:cs typeface="Overpass"/>
                  <a:sym typeface="Overpass"/>
                </a:endParaRPr>
              </a:p>
            </p:txBody>
          </p:sp>
        </p:grpSp>
      </p:grpSp>
      <p:sp>
        <p:nvSpPr>
          <p:cNvPr id="398" name="Google Shape;398;p51"/>
          <p:cNvSpPr txBox="1"/>
          <p:nvPr/>
        </p:nvSpPr>
        <p:spPr>
          <a:xfrm>
            <a:off x="7398462" y="3316870"/>
            <a:ext cx="1162200" cy="1650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FFFF"/>
              </a:buClr>
              <a:buSzPts val="800"/>
              <a:buFont typeface="Overpass"/>
              <a:buNone/>
            </a:pPr>
            <a:r>
              <a:rPr b="0" i="0" lang="en-US" sz="800" u="none" cap="none" strike="noStrike">
                <a:solidFill>
                  <a:srgbClr val="FFFFFF"/>
                </a:solidFill>
                <a:latin typeface="Overpass"/>
                <a:ea typeface="Overpass"/>
                <a:cs typeface="Overpass"/>
                <a:sym typeface="Overpass"/>
              </a:rPr>
              <a:t>Automation</a:t>
            </a:r>
            <a:endParaRPr b="0" i="0" sz="800" u="none" cap="none" strike="noStrike">
              <a:solidFill>
                <a:srgbClr val="FFFFFF"/>
              </a:solidFill>
              <a:latin typeface="Overpass"/>
              <a:ea typeface="Overpass"/>
              <a:cs typeface="Overpass"/>
              <a:sym typeface="Overpass"/>
            </a:endParaRPr>
          </a:p>
        </p:txBody>
      </p:sp>
      <p:sp>
        <p:nvSpPr>
          <p:cNvPr id="399" name="Google Shape;399;p51"/>
          <p:cNvSpPr txBox="1"/>
          <p:nvPr/>
        </p:nvSpPr>
        <p:spPr>
          <a:xfrm>
            <a:off x="1000538" y="3542081"/>
            <a:ext cx="1162200" cy="11274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Project Creation</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Architecture Diagram</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Trust Zones Components</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Data Flows</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Questionnaires</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Templates/Project Components</a:t>
            </a:r>
            <a:endParaRPr sz="800">
              <a:solidFill>
                <a:srgbClr val="FFFFFF"/>
              </a:solidFill>
              <a:latin typeface="Overpass"/>
              <a:ea typeface="Overpass"/>
              <a:cs typeface="Overpass"/>
              <a:sym typeface="Overpass"/>
            </a:endParaRPr>
          </a:p>
        </p:txBody>
      </p:sp>
      <p:sp>
        <p:nvSpPr>
          <p:cNvPr id="400" name="Google Shape;400;p51"/>
          <p:cNvSpPr txBox="1"/>
          <p:nvPr/>
        </p:nvSpPr>
        <p:spPr>
          <a:xfrm>
            <a:off x="2871150" y="3542081"/>
            <a:ext cx="1162200" cy="5757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Threats - Components &amp; Project</a:t>
            </a:r>
            <a:endParaRPr sz="800">
              <a:solidFill>
                <a:srgbClr val="FFFFFF"/>
              </a:solidFill>
              <a:latin typeface="Overpass"/>
              <a:ea typeface="Overpass"/>
              <a:cs typeface="Overpass"/>
              <a:sym typeface="Overpass"/>
            </a:endParaRPr>
          </a:p>
        </p:txBody>
      </p:sp>
      <p:sp>
        <p:nvSpPr>
          <p:cNvPr id="401" name="Google Shape;401;p51"/>
          <p:cNvSpPr txBox="1"/>
          <p:nvPr/>
        </p:nvSpPr>
        <p:spPr>
          <a:xfrm>
            <a:off x="4874644" y="3574031"/>
            <a:ext cx="1162200" cy="3339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Countermeasures</a:t>
            </a:r>
            <a:endParaRPr sz="800">
              <a:solidFill>
                <a:srgbClr val="FFFFFF"/>
              </a:solidFill>
              <a:latin typeface="Overpass"/>
              <a:ea typeface="Overpass"/>
              <a:cs typeface="Overpass"/>
              <a:sym typeface="Overpass"/>
            </a:endParaRPr>
          </a:p>
        </p:txBody>
      </p:sp>
      <p:sp>
        <p:nvSpPr>
          <p:cNvPr id="402" name="Google Shape;402;p51"/>
          <p:cNvSpPr txBox="1"/>
          <p:nvPr/>
        </p:nvSpPr>
        <p:spPr>
          <a:xfrm>
            <a:off x="6878138" y="3574031"/>
            <a:ext cx="1162200" cy="5757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Reporting</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Customization</a:t>
            </a:r>
            <a:endParaRPr sz="800">
              <a:solidFill>
                <a:srgbClr val="FFFFFF"/>
              </a:solidFill>
              <a:latin typeface="Overpass"/>
              <a:ea typeface="Overpass"/>
              <a:cs typeface="Overpass"/>
              <a:sym typeface="Overpass"/>
            </a:endParaRPr>
          </a:p>
          <a:p>
            <a:pPr indent="0" lvl="0" marL="0" marR="0" rtl="0" algn="ctr">
              <a:spcBef>
                <a:spcPts val="0"/>
              </a:spcBef>
              <a:spcAft>
                <a:spcPts val="0"/>
              </a:spcAft>
              <a:buClr>
                <a:srgbClr val="FFFFFF"/>
              </a:buClr>
              <a:buSzPts val="800"/>
              <a:buFont typeface="Overpass"/>
              <a:buNone/>
            </a:pPr>
            <a:r>
              <a:rPr lang="en-US" sz="800">
                <a:solidFill>
                  <a:srgbClr val="FFFFFF"/>
                </a:solidFill>
                <a:latin typeface="Overpass"/>
                <a:ea typeface="Overpass"/>
                <a:cs typeface="Overpass"/>
                <a:sym typeface="Overpass"/>
              </a:rPr>
              <a:t>Analytics Module</a:t>
            </a:r>
            <a:endParaRPr sz="800">
              <a:solidFill>
                <a:srgbClr val="FFFFFF"/>
              </a:solidFill>
              <a:latin typeface="Overpass"/>
              <a:ea typeface="Overpass"/>
              <a:cs typeface="Overpass"/>
              <a:sym typeface="Overpas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ctrTitle"/>
          </p:nvPr>
        </p:nvSpPr>
        <p:spPr>
          <a:xfrm>
            <a:off x="794441" y="675565"/>
            <a:ext cx="64236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Video Resources</a:t>
            </a:r>
            <a:endParaRPr/>
          </a:p>
        </p:txBody>
      </p:sp>
      <p:pic>
        <p:nvPicPr>
          <p:cNvPr descr="IriusRisk Threat Modeling Platform enables users to map their efforts to Adam Shostack's Four Question Framework. Watch this video to see what is possible to answer question one: What are we building?" id="408" name="Google Shape;408;p52" title="IriusRisk Threat Modeling | Question 1 - What are we building?">
            <a:hlinkClick r:id="rId3"/>
          </p:cNvPr>
          <p:cNvPicPr preferRelativeResize="0"/>
          <p:nvPr/>
        </p:nvPicPr>
        <p:blipFill>
          <a:blip r:embed="rId4">
            <a:alphaModFix/>
          </a:blip>
          <a:stretch>
            <a:fillRect/>
          </a:stretch>
        </p:blipFill>
        <p:spPr>
          <a:xfrm>
            <a:off x="595225" y="1056265"/>
            <a:ext cx="3048000" cy="1714500"/>
          </a:xfrm>
          <a:prstGeom prst="rect">
            <a:avLst/>
          </a:prstGeom>
          <a:noFill/>
          <a:ln>
            <a:noFill/>
          </a:ln>
        </p:spPr>
      </p:pic>
      <p:pic>
        <p:nvPicPr>
          <p:cNvPr descr="IriusRisk Threat Modeling Platform enables users to map their efforts to Adam Shostack's Four Question Framework. Watch this video to see what is possible to answer question two: What can go wrong?" id="409" name="Google Shape;409;p52" title="IriusRisk Threat Modeling | Question 2  - What can go wrong?">
            <a:hlinkClick r:id="rId5"/>
          </p:cNvPr>
          <p:cNvPicPr preferRelativeResize="0"/>
          <p:nvPr/>
        </p:nvPicPr>
        <p:blipFill>
          <a:blip r:embed="rId6">
            <a:alphaModFix/>
          </a:blip>
          <a:stretch>
            <a:fillRect/>
          </a:stretch>
        </p:blipFill>
        <p:spPr>
          <a:xfrm>
            <a:off x="3795625" y="1056265"/>
            <a:ext cx="3048000" cy="1714500"/>
          </a:xfrm>
          <a:prstGeom prst="rect">
            <a:avLst/>
          </a:prstGeom>
          <a:noFill/>
          <a:ln>
            <a:noFill/>
          </a:ln>
        </p:spPr>
      </p:pic>
      <p:pic>
        <p:nvPicPr>
          <p:cNvPr descr="IriusRisk Threat Modeling Platform enables users to map their efforts to Adam Shostack's Four Question Framework. Watch this video to see what is possible to answer question four: Did we do a good job?" id="410" name="Google Shape;410;p52" title="IriusRisk Threat Modeling | Question 4 - Did we do a good job?">
            <a:hlinkClick r:id="rId7"/>
          </p:cNvPr>
          <p:cNvPicPr preferRelativeResize="0"/>
          <p:nvPr/>
        </p:nvPicPr>
        <p:blipFill>
          <a:blip r:embed="rId8">
            <a:alphaModFix/>
          </a:blip>
          <a:stretch>
            <a:fillRect/>
          </a:stretch>
        </p:blipFill>
        <p:spPr>
          <a:xfrm>
            <a:off x="3795625" y="2951915"/>
            <a:ext cx="3048000" cy="1714500"/>
          </a:xfrm>
          <a:prstGeom prst="rect">
            <a:avLst/>
          </a:prstGeom>
          <a:noFill/>
          <a:ln>
            <a:noFill/>
          </a:ln>
        </p:spPr>
      </p:pic>
      <p:pic>
        <p:nvPicPr>
          <p:cNvPr descr="IriusRisk Threat Modeling Platform enables users to map their efforts to Adam Shostack's Four Question Framework. Watch this video to see what is possible to answer question three: What are we going to do about it?" id="411" name="Google Shape;411;p52" title="IriusRisk Threat Modeling | Question 3 - What are we going to do about it?">
            <a:hlinkClick r:id="rId9"/>
          </p:cNvPr>
          <p:cNvPicPr preferRelativeResize="0"/>
          <p:nvPr/>
        </p:nvPicPr>
        <p:blipFill>
          <a:blip r:embed="rId10">
            <a:alphaModFix/>
          </a:blip>
          <a:stretch>
            <a:fillRect/>
          </a:stretch>
        </p:blipFill>
        <p:spPr>
          <a:xfrm>
            <a:off x="572200" y="2923165"/>
            <a:ext cx="3048000" cy="17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3"/>
          <p:cNvSpPr txBox="1"/>
          <p:nvPr>
            <p:ph type="ctrTitle"/>
          </p:nvPr>
        </p:nvSpPr>
        <p:spPr>
          <a:xfrm>
            <a:off x="794441" y="1439198"/>
            <a:ext cx="78657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References</a:t>
            </a:r>
            <a:endParaRPr/>
          </a:p>
        </p:txBody>
      </p:sp>
      <p:sp>
        <p:nvSpPr>
          <p:cNvPr id="417" name="Google Shape;417;p53"/>
          <p:cNvSpPr txBox="1"/>
          <p:nvPr>
            <p:ph idx="1" type="body"/>
          </p:nvPr>
        </p:nvSpPr>
        <p:spPr>
          <a:xfrm>
            <a:off x="794442" y="1963238"/>
            <a:ext cx="7875000" cy="232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[1] - </a:t>
            </a:r>
            <a:r>
              <a:rPr i="1" lang="en-US"/>
              <a:t>Threat Modeling: 12 Available Methods</a:t>
            </a:r>
            <a:r>
              <a:rPr lang="en-US"/>
              <a:t> by Nataliya Shevchenko - </a:t>
            </a:r>
            <a:r>
              <a:rPr lang="en-US" u="sng">
                <a:solidFill>
                  <a:schemeClr val="hlink"/>
                </a:solidFill>
                <a:hlinkClick r:id="rId3"/>
              </a:rPr>
              <a:t>https://insights.sei.cmu.edu/blog/threat-modeling-12-available-methods/</a:t>
            </a:r>
            <a:endParaRPr/>
          </a:p>
          <a:p>
            <a:pPr indent="0" lvl="0" marL="0" rtl="0" algn="l">
              <a:spcBef>
                <a:spcPts val="800"/>
              </a:spcBef>
              <a:spcAft>
                <a:spcPts val="0"/>
              </a:spcAft>
              <a:buNone/>
            </a:pPr>
            <a:r>
              <a:rPr lang="en-US"/>
              <a:t>[2] - </a:t>
            </a:r>
            <a:r>
              <a:rPr i="1" lang="en-US"/>
              <a:t>What is Threat Modeling?</a:t>
            </a:r>
            <a:r>
              <a:rPr lang="en-US"/>
              <a:t> by Claire Allen-Addy - </a:t>
            </a:r>
            <a:r>
              <a:rPr lang="en-US" u="sng">
                <a:solidFill>
                  <a:schemeClr val="hlink"/>
                </a:solidFill>
                <a:hlinkClick r:id="rId4"/>
              </a:rPr>
              <a:t>https://www.iriusrisk.com/resources-blog/what-is-threat-modeling</a:t>
            </a:r>
            <a:endParaRPr/>
          </a:p>
          <a:p>
            <a:pPr indent="0" lvl="0" marL="0" rtl="0" algn="l">
              <a:spcBef>
                <a:spcPts val="800"/>
              </a:spcBef>
              <a:spcAft>
                <a:spcPts val="0"/>
              </a:spcAft>
              <a:buNone/>
            </a:pPr>
            <a:r>
              <a:rPr lang="en-US"/>
              <a:t>[3] - </a:t>
            </a:r>
            <a:r>
              <a:rPr i="1" lang="en-US"/>
              <a:t>Which Threat Modeling Methology is Best for Your Organization</a:t>
            </a:r>
            <a:r>
              <a:rPr lang="en-US"/>
              <a:t> - </a:t>
            </a:r>
            <a:r>
              <a:rPr lang="en-US" u="sng">
                <a:solidFill>
                  <a:schemeClr val="hlink"/>
                </a:solidFill>
                <a:hlinkClick r:id="rId5"/>
              </a:rPr>
              <a:t>https://www.iriusrisk.com/threat-modeling-methodologies</a:t>
            </a:r>
            <a:endParaRPr/>
          </a:p>
          <a:p>
            <a:pPr indent="0" lvl="0" marL="0" rtl="0" algn="l">
              <a:spcBef>
                <a:spcPts val="800"/>
              </a:spcBef>
              <a:spcAft>
                <a:spcPts val="0"/>
              </a:spcAft>
              <a:buNone/>
            </a:pPr>
            <a:r>
              <a:rPr lang="en-US"/>
              <a:t>[4] - </a:t>
            </a:r>
            <a:r>
              <a:rPr i="1" lang="en-US"/>
              <a:t>Things that may look like threat modeling</a:t>
            </a:r>
            <a:r>
              <a:rPr lang="en-US"/>
              <a:t>, but aren’t by Claire Allen-Addy - </a:t>
            </a:r>
            <a:r>
              <a:rPr lang="en-US" u="sng">
                <a:solidFill>
                  <a:schemeClr val="hlink"/>
                </a:solidFill>
                <a:hlinkClick r:id="rId6"/>
              </a:rPr>
              <a:t>https://www.iriusrisk.com/resources-blog/things-that-may-look-like-threat-modeling-but-arent</a:t>
            </a: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ctrTitle"/>
          </p:nvPr>
        </p:nvSpPr>
        <p:spPr>
          <a:xfrm>
            <a:off x="4887005" y="1416792"/>
            <a:ext cx="35940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Agenda</a:t>
            </a:r>
            <a:endParaRPr/>
          </a:p>
        </p:txBody>
      </p:sp>
      <p:sp>
        <p:nvSpPr>
          <p:cNvPr id="288" name="Google Shape;288;p39"/>
          <p:cNvSpPr txBox="1"/>
          <p:nvPr>
            <p:ph idx="1" type="body"/>
          </p:nvPr>
        </p:nvSpPr>
        <p:spPr>
          <a:xfrm>
            <a:off x="4883204" y="1894389"/>
            <a:ext cx="3597900" cy="2011200"/>
          </a:xfrm>
          <a:prstGeom prst="rect">
            <a:avLst/>
          </a:prstGeom>
        </p:spPr>
        <p:txBody>
          <a:bodyPr anchorCtr="0" anchor="t" bIns="34275" lIns="68575" spcFirstLastPara="1" rIns="68575" wrap="square" tIns="34275">
            <a:normAutofit/>
          </a:bodyPr>
          <a:lstStyle/>
          <a:p>
            <a:pPr indent="-298450" lvl="0" marL="457200" rtl="0" algn="l">
              <a:lnSpc>
                <a:spcPct val="200000"/>
              </a:lnSpc>
              <a:spcBef>
                <a:spcPts val="800"/>
              </a:spcBef>
              <a:spcAft>
                <a:spcPts val="0"/>
              </a:spcAft>
              <a:buSzPts val="1100"/>
              <a:buChar char="●"/>
            </a:pPr>
            <a:r>
              <a:rPr lang="en-US"/>
              <a:t>Defined</a:t>
            </a:r>
            <a:endParaRPr/>
          </a:p>
          <a:p>
            <a:pPr indent="-298450" lvl="0" marL="457200" rtl="0" algn="l">
              <a:lnSpc>
                <a:spcPct val="200000"/>
              </a:lnSpc>
              <a:spcBef>
                <a:spcPts val="0"/>
              </a:spcBef>
              <a:spcAft>
                <a:spcPts val="0"/>
              </a:spcAft>
              <a:buSzPts val="1100"/>
              <a:buChar char="●"/>
            </a:pPr>
            <a:r>
              <a:rPr lang="en-US"/>
              <a:t>Common Methodologies</a:t>
            </a:r>
            <a:endParaRPr/>
          </a:p>
          <a:p>
            <a:pPr indent="-298450" lvl="0" marL="457200" rtl="0" algn="l">
              <a:lnSpc>
                <a:spcPct val="200000"/>
              </a:lnSpc>
              <a:spcBef>
                <a:spcPts val="0"/>
              </a:spcBef>
              <a:spcAft>
                <a:spcPts val="0"/>
              </a:spcAft>
              <a:buSzPts val="1100"/>
              <a:buChar char="●"/>
            </a:pPr>
            <a:r>
              <a:rPr lang="en-US"/>
              <a:t>Threat Modeling in IriusRisk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ctrTitle"/>
          </p:nvPr>
        </p:nvSpPr>
        <p:spPr>
          <a:xfrm>
            <a:off x="794441" y="675564"/>
            <a:ext cx="64236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Threat Modeling Defined</a:t>
            </a:r>
            <a:endParaRPr/>
          </a:p>
        </p:txBody>
      </p:sp>
      <p:sp>
        <p:nvSpPr>
          <p:cNvPr id="294" name="Google Shape;294;p40"/>
          <p:cNvSpPr txBox="1"/>
          <p:nvPr>
            <p:ph idx="1" type="body"/>
          </p:nvPr>
        </p:nvSpPr>
        <p:spPr>
          <a:xfrm>
            <a:off x="794442" y="2081892"/>
            <a:ext cx="2487600" cy="2321100"/>
          </a:xfrm>
          <a:prstGeom prst="rect">
            <a:avLst/>
          </a:prstGeom>
        </p:spPr>
        <p:txBody>
          <a:bodyPr anchorCtr="0" anchor="t" bIns="34275" lIns="68575" spcFirstLastPara="1" rIns="68575" wrap="square" tIns="34275">
            <a:normAutofit/>
          </a:bodyPr>
          <a:lstStyle/>
          <a:p>
            <a:pPr indent="-298450" lvl="0" marL="457200" rtl="0" algn="l">
              <a:lnSpc>
                <a:spcPct val="200000"/>
              </a:lnSpc>
              <a:spcBef>
                <a:spcPts val="800"/>
              </a:spcBef>
              <a:spcAft>
                <a:spcPts val="0"/>
              </a:spcAft>
              <a:buSzPts val="1100"/>
              <a:buChar char="●"/>
            </a:pPr>
            <a:r>
              <a:rPr lang="en-US"/>
              <a:t>Scoping</a:t>
            </a:r>
            <a:endParaRPr/>
          </a:p>
          <a:p>
            <a:pPr indent="-298450" lvl="0" marL="457200" rtl="0" algn="l">
              <a:lnSpc>
                <a:spcPct val="200000"/>
              </a:lnSpc>
              <a:spcBef>
                <a:spcPts val="0"/>
              </a:spcBef>
              <a:spcAft>
                <a:spcPts val="0"/>
              </a:spcAft>
              <a:buSzPts val="1100"/>
              <a:buChar char="●"/>
            </a:pPr>
            <a:r>
              <a:rPr lang="en-US"/>
              <a:t>Threats</a:t>
            </a:r>
            <a:endParaRPr/>
          </a:p>
          <a:p>
            <a:pPr indent="-298450" lvl="0" marL="457200" rtl="0" algn="l">
              <a:lnSpc>
                <a:spcPct val="200000"/>
              </a:lnSpc>
              <a:spcBef>
                <a:spcPts val="0"/>
              </a:spcBef>
              <a:spcAft>
                <a:spcPts val="0"/>
              </a:spcAft>
              <a:buSzPts val="1100"/>
              <a:buChar char="●"/>
            </a:pPr>
            <a:r>
              <a:rPr lang="en-US"/>
              <a:t>Controls/Countermeasures</a:t>
            </a:r>
            <a:endParaRPr/>
          </a:p>
          <a:p>
            <a:pPr indent="-298450" lvl="0" marL="457200" rtl="0" algn="l">
              <a:lnSpc>
                <a:spcPct val="200000"/>
              </a:lnSpc>
              <a:spcBef>
                <a:spcPts val="0"/>
              </a:spcBef>
              <a:spcAft>
                <a:spcPts val="0"/>
              </a:spcAft>
              <a:buSzPts val="1100"/>
              <a:buChar char="●"/>
            </a:pPr>
            <a:r>
              <a:rPr lang="en-US"/>
              <a:t>Shift Left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ctrTitle"/>
          </p:nvPr>
        </p:nvSpPr>
        <p:spPr>
          <a:xfrm>
            <a:off x="794441" y="1443008"/>
            <a:ext cx="78657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Threat Modeling - IS and IS NOTS</a:t>
            </a:r>
            <a:endParaRPr/>
          </a:p>
        </p:txBody>
      </p:sp>
      <p:sp>
        <p:nvSpPr>
          <p:cNvPr id="300" name="Google Shape;300;p41"/>
          <p:cNvSpPr txBox="1"/>
          <p:nvPr>
            <p:ph idx="1" type="body"/>
          </p:nvPr>
        </p:nvSpPr>
        <p:spPr>
          <a:xfrm>
            <a:off x="794442" y="1951264"/>
            <a:ext cx="3597900" cy="232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sz="1400"/>
              <a:t>Threat Modeling IS - </a:t>
            </a:r>
            <a:endParaRPr sz="1400"/>
          </a:p>
          <a:p>
            <a:pPr indent="0" lvl="0" marL="0" rtl="0" algn="l">
              <a:spcBef>
                <a:spcPts val="800"/>
              </a:spcBef>
              <a:spcAft>
                <a:spcPts val="0"/>
              </a:spcAft>
              <a:buNone/>
            </a:pPr>
            <a:r>
              <a:t/>
            </a:r>
            <a:endParaRPr sz="1400"/>
          </a:p>
          <a:p>
            <a:pPr indent="-317500" lvl="0" marL="457200" rtl="0" algn="l">
              <a:spcBef>
                <a:spcPts val="800"/>
              </a:spcBef>
              <a:spcAft>
                <a:spcPts val="0"/>
              </a:spcAft>
              <a:buSzPts val="1400"/>
              <a:buChar char="●"/>
            </a:pPr>
            <a:r>
              <a:rPr lang="en-US" sz="1400"/>
              <a:t>Repeatable, process driven</a:t>
            </a:r>
            <a:endParaRPr sz="1400"/>
          </a:p>
          <a:p>
            <a:pPr indent="-317500" lvl="0" marL="457200" rtl="0" algn="l">
              <a:spcBef>
                <a:spcPts val="0"/>
              </a:spcBef>
              <a:spcAft>
                <a:spcPts val="0"/>
              </a:spcAft>
              <a:buSzPts val="1400"/>
              <a:buChar char="●"/>
            </a:pPr>
            <a:r>
              <a:rPr lang="en-US" sz="1400"/>
              <a:t>Risk Analysis (ARA)</a:t>
            </a:r>
            <a:endParaRPr sz="1400"/>
          </a:p>
          <a:p>
            <a:pPr indent="-317500" lvl="0" marL="457200" rtl="0" algn="l">
              <a:spcBef>
                <a:spcPts val="0"/>
              </a:spcBef>
              <a:spcAft>
                <a:spcPts val="0"/>
              </a:spcAft>
              <a:buSzPts val="1400"/>
              <a:buChar char="●"/>
            </a:pPr>
            <a:r>
              <a:rPr lang="en-US" sz="1400"/>
              <a:t>Holistic Review of a system</a:t>
            </a:r>
            <a:endParaRPr sz="1400"/>
          </a:p>
          <a:p>
            <a:pPr indent="-317500" lvl="0" marL="457200" rtl="0" algn="l">
              <a:spcBef>
                <a:spcPts val="0"/>
              </a:spcBef>
              <a:spcAft>
                <a:spcPts val="0"/>
              </a:spcAft>
              <a:buSzPts val="1400"/>
              <a:buChar char="●"/>
            </a:pPr>
            <a:r>
              <a:rPr lang="en-US" sz="1400"/>
              <a:t>Proactive</a:t>
            </a:r>
            <a:endParaRPr sz="1400"/>
          </a:p>
          <a:p>
            <a:pPr indent="0" lvl="0" marL="0" rtl="0" algn="l">
              <a:spcBef>
                <a:spcPts val="800"/>
              </a:spcBef>
              <a:spcAft>
                <a:spcPts val="0"/>
              </a:spcAft>
              <a:buNone/>
            </a:pPr>
            <a:r>
              <a:t/>
            </a:r>
            <a:endParaRPr sz="1400"/>
          </a:p>
        </p:txBody>
      </p:sp>
      <p:sp>
        <p:nvSpPr>
          <p:cNvPr id="301" name="Google Shape;301;p41"/>
          <p:cNvSpPr txBox="1"/>
          <p:nvPr>
            <p:ph idx="2" type="body"/>
          </p:nvPr>
        </p:nvSpPr>
        <p:spPr>
          <a:xfrm>
            <a:off x="4751615" y="1951264"/>
            <a:ext cx="3597900" cy="232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sz="1400"/>
              <a:t>Threat Modeling IS NOT - </a:t>
            </a:r>
            <a:endParaRPr sz="1400"/>
          </a:p>
          <a:p>
            <a:pPr indent="0" lvl="0" marL="0" rtl="0" algn="l">
              <a:spcBef>
                <a:spcPts val="800"/>
              </a:spcBef>
              <a:spcAft>
                <a:spcPts val="0"/>
              </a:spcAft>
              <a:buNone/>
            </a:pPr>
            <a:r>
              <a:t/>
            </a:r>
            <a:endParaRPr sz="1400"/>
          </a:p>
          <a:p>
            <a:pPr indent="-317500" lvl="0" marL="457200" rtl="0" algn="l">
              <a:spcBef>
                <a:spcPts val="800"/>
              </a:spcBef>
              <a:spcAft>
                <a:spcPts val="0"/>
              </a:spcAft>
              <a:buSzPts val="1400"/>
              <a:buChar char="●"/>
            </a:pPr>
            <a:r>
              <a:rPr lang="en-US" sz="1400"/>
              <a:t>Attack Trees</a:t>
            </a:r>
            <a:endParaRPr sz="1400"/>
          </a:p>
          <a:p>
            <a:pPr indent="-317500" lvl="0" marL="457200" rtl="0" algn="l">
              <a:spcBef>
                <a:spcPts val="0"/>
              </a:spcBef>
              <a:spcAft>
                <a:spcPts val="0"/>
              </a:spcAft>
              <a:buSzPts val="1400"/>
              <a:buChar char="●"/>
            </a:pPr>
            <a:r>
              <a:rPr lang="en-US" sz="1400"/>
              <a:t>Dread Analysis</a:t>
            </a:r>
            <a:endParaRPr sz="1400"/>
          </a:p>
          <a:p>
            <a:pPr indent="-317500" lvl="0" marL="457200" rtl="0" algn="l">
              <a:spcBef>
                <a:spcPts val="0"/>
              </a:spcBef>
              <a:spcAft>
                <a:spcPts val="0"/>
              </a:spcAft>
              <a:buSzPts val="1400"/>
              <a:buChar char="●"/>
            </a:pPr>
            <a:r>
              <a:rPr lang="en-US" sz="1400"/>
              <a:t>Threat Intelligence</a:t>
            </a:r>
            <a:endParaRPr sz="1400"/>
          </a:p>
          <a:p>
            <a:pPr indent="-317500" lvl="0" marL="457200" rtl="0" algn="l">
              <a:spcBef>
                <a:spcPts val="0"/>
              </a:spcBef>
              <a:spcAft>
                <a:spcPts val="0"/>
              </a:spcAft>
              <a:buSzPts val="1400"/>
              <a:buChar char="●"/>
            </a:pPr>
            <a:r>
              <a:rPr lang="en-US" sz="1400"/>
              <a:t>CVSS</a:t>
            </a:r>
            <a:endParaRPr sz="1400"/>
          </a:p>
          <a:p>
            <a:pPr indent="-317500" lvl="0" marL="457200" rtl="0" algn="l">
              <a:spcBef>
                <a:spcPts val="0"/>
              </a:spcBef>
              <a:spcAft>
                <a:spcPts val="0"/>
              </a:spcAft>
              <a:buSzPts val="1400"/>
              <a:buChar char="●"/>
            </a:pPr>
            <a:r>
              <a:rPr lang="en-US" sz="1400"/>
              <a:t>SAST/DAST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ctrTitle"/>
          </p:nvPr>
        </p:nvSpPr>
        <p:spPr>
          <a:xfrm>
            <a:off x="1143000" y="1617068"/>
            <a:ext cx="6423600" cy="5298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Common Threat Modeling Methodologies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ctrTitle"/>
          </p:nvPr>
        </p:nvSpPr>
        <p:spPr>
          <a:xfrm>
            <a:off x="5198299" y="1416792"/>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STRIDE</a:t>
            </a:r>
            <a:endParaRPr/>
          </a:p>
        </p:txBody>
      </p:sp>
      <p:sp>
        <p:nvSpPr>
          <p:cNvPr id="312" name="Google Shape;312;p43"/>
          <p:cNvSpPr txBox="1"/>
          <p:nvPr>
            <p:ph idx="1" type="body"/>
          </p:nvPr>
        </p:nvSpPr>
        <p:spPr>
          <a:xfrm>
            <a:off x="5194498" y="1894389"/>
            <a:ext cx="3281100" cy="2011200"/>
          </a:xfrm>
          <a:prstGeom prst="rect">
            <a:avLst/>
          </a:prstGeom>
        </p:spPr>
        <p:txBody>
          <a:bodyPr anchorCtr="0" anchor="t" bIns="34275" lIns="68575" spcFirstLastPara="1" rIns="68575" wrap="square" tIns="34275">
            <a:normAutofit/>
          </a:bodyPr>
          <a:lstStyle/>
          <a:p>
            <a:pPr indent="-304800" lvl="0" marL="457200" rtl="0" algn="l">
              <a:spcBef>
                <a:spcPts val="800"/>
              </a:spcBef>
              <a:spcAft>
                <a:spcPts val="0"/>
              </a:spcAft>
              <a:buSzPts val="1200"/>
              <a:buChar char="●"/>
            </a:pPr>
            <a:r>
              <a:rPr lang="en-US" sz="1200"/>
              <a:t>Invented in 1999 and adopted by MS in</a:t>
            </a:r>
            <a:endParaRPr sz="1200"/>
          </a:p>
          <a:p>
            <a:pPr indent="-304800" lvl="0" marL="457200" rtl="0" algn="l">
              <a:spcBef>
                <a:spcPts val="0"/>
              </a:spcBef>
              <a:spcAft>
                <a:spcPts val="0"/>
              </a:spcAft>
              <a:buSzPts val="1200"/>
              <a:buChar char="●"/>
            </a:pPr>
            <a:r>
              <a:rPr lang="en-US" sz="1200"/>
              <a:t>Variations include STRIDE-per-Element, STRIDE-per-Interaction, STRIDE-LM</a:t>
            </a:r>
            <a:endParaRPr sz="1200"/>
          </a:p>
          <a:p>
            <a:pPr indent="-304800" lvl="0" marL="457200" rtl="0" algn="l">
              <a:spcBef>
                <a:spcPts val="0"/>
              </a:spcBef>
              <a:spcAft>
                <a:spcPts val="0"/>
              </a:spcAft>
              <a:buSzPts val="1200"/>
              <a:buChar char="●"/>
            </a:pPr>
            <a:r>
              <a:rPr lang="en-US" sz="1200"/>
              <a:t>DFD Based</a:t>
            </a:r>
            <a:endParaRPr sz="1200"/>
          </a:p>
          <a:p>
            <a:pPr indent="0" lvl="0" marL="457200" rtl="0" algn="l">
              <a:spcBef>
                <a:spcPts val="800"/>
              </a:spcBef>
              <a:spcAft>
                <a:spcPts val="0"/>
              </a:spcAft>
              <a:buNone/>
            </a:pPr>
            <a:r>
              <a:t/>
            </a:r>
            <a:endParaRPr sz="1200"/>
          </a:p>
        </p:txBody>
      </p:sp>
      <p:pic>
        <p:nvPicPr>
          <p:cNvPr id="313" name="Google Shape;313;p43"/>
          <p:cNvPicPr preferRelativeResize="0"/>
          <p:nvPr>
            <p:ph idx="2" type="pic"/>
          </p:nvPr>
        </p:nvPicPr>
        <p:blipFill>
          <a:blip r:embed="rId3">
            <a:alphaModFix/>
          </a:blip>
          <a:stretch>
            <a:fillRect/>
          </a:stretch>
        </p:blipFill>
        <p:spPr>
          <a:xfrm>
            <a:off x="0" y="1700951"/>
            <a:ext cx="4250200" cy="1308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ctrTitle"/>
          </p:nvPr>
        </p:nvSpPr>
        <p:spPr>
          <a:xfrm>
            <a:off x="5198299" y="1416792"/>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PASTA</a:t>
            </a:r>
            <a:endParaRPr/>
          </a:p>
        </p:txBody>
      </p:sp>
      <p:sp>
        <p:nvSpPr>
          <p:cNvPr id="319" name="Google Shape;319;p44"/>
          <p:cNvSpPr txBox="1"/>
          <p:nvPr>
            <p:ph idx="1" type="body"/>
          </p:nvPr>
        </p:nvSpPr>
        <p:spPr>
          <a:xfrm>
            <a:off x="5194498" y="1894389"/>
            <a:ext cx="32811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Process for Attack Simulation and Threat Analysis (PASTA)</a:t>
            </a:r>
            <a:endParaRPr/>
          </a:p>
          <a:p>
            <a:pPr indent="-298450" lvl="0" marL="457200" rtl="0" algn="l">
              <a:spcBef>
                <a:spcPts val="800"/>
              </a:spcBef>
              <a:spcAft>
                <a:spcPts val="0"/>
              </a:spcAft>
              <a:buSzPts val="1100"/>
              <a:buChar char="●"/>
            </a:pPr>
            <a:r>
              <a:rPr lang="en-US"/>
              <a:t>Developed in 2012</a:t>
            </a:r>
            <a:endParaRPr/>
          </a:p>
          <a:p>
            <a:pPr indent="-298450" lvl="0" marL="457200" rtl="0" algn="l">
              <a:spcBef>
                <a:spcPts val="0"/>
              </a:spcBef>
              <a:spcAft>
                <a:spcPts val="0"/>
              </a:spcAft>
              <a:buSzPts val="1100"/>
              <a:buChar char="●"/>
            </a:pPr>
            <a:r>
              <a:rPr lang="en-US"/>
              <a:t>Aim is to combine business objectives and technical requirements</a:t>
            </a:r>
            <a:endParaRPr/>
          </a:p>
          <a:p>
            <a:pPr indent="-298450" lvl="0" marL="457200" rtl="0" algn="l">
              <a:spcBef>
                <a:spcPts val="0"/>
              </a:spcBef>
              <a:spcAft>
                <a:spcPts val="0"/>
              </a:spcAft>
              <a:buSzPts val="1100"/>
              <a:buChar char="●"/>
            </a:pPr>
            <a:r>
              <a:rPr lang="en-US"/>
              <a:t>Elevates threat modeling to strategic level by bringing in key decision makers from operations, governance, architecture, and development. </a:t>
            </a:r>
            <a:endParaRPr/>
          </a:p>
        </p:txBody>
      </p:sp>
      <p:sp>
        <p:nvSpPr>
          <p:cNvPr id="320" name="Google Shape;320;p44"/>
          <p:cNvSpPr/>
          <p:nvPr>
            <p:ph idx="2" type="pic"/>
          </p:nvPr>
        </p:nvSpPr>
        <p:spPr>
          <a:xfrm>
            <a:off x="-211906" y="928364"/>
            <a:ext cx="4561200" cy="2961300"/>
          </a:xfrm>
          <a:prstGeom prst="rect">
            <a:avLst/>
          </a:prstGeom>
        </p:spPr>
      </p:sp>
      <p:pic>
        <p:nvPicPr>
          <p:cNvPr id="321" name="Google Shape;321;p44"/>
          <p:cNvPicPr preferRelativeResize="0"/>
          <p:nvPr/>
        </p:nvPicPr>
        <p:blipFill>
          <a:blip r:embed="rId3">
            <a:alphaModFix/>
          </a:blip>
          <a:stretch>
            <a:fillRect/>
          </a:stretch>
        </p:blipFill>
        <p:spPr>
          <a:xfrm>
            <a:off x="601800" y="928375"/>
            <a:ext cx="3025891" cy="296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ctrTitle"/>
          </p:nvPr>
        </p:nvSpPr>
        <p:spPr>
          <a:xfrm>
            <a:off x="5198299" y="1416792"/>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VAST</a:t>
            </a:r>
            <a:endParaRPr/>
          </a:p>
        </p:txBody>
      </p:sp>
      <p:sp>
        <p:nvSpPr>
          <p:cNvPr id="327" name="Google Shape;327;p45"/>
          <p:cNvSpPr txBox="1"/>
          <p:nvPr>
            <p:ph idx="1" type="body"/>
          </p:nvPr>
        </p:nvSpPr>
        <p:spPr>
          <a:xfrm>
            <a:off x="5194498" y="1894389"/>
            <a:ext cx="32811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Visual, Agile, and Simple Threat (VAST) Modeling</a:t>
            </a:r>
            <a:endParaRPr/>
          </a:p>
          <a:p>
            <a:pPr indent="-298450" lvl="0" marL="457200" rtl="0" algn="l">
              <a:spcBef>
                <a:spcPts val="800"/>
              </a:spcBef>
              <a:spcAft>
                <a:spcPts val="0"/>
              </a:spcAft>
              <a:buSzPts val="1100"/>
              <a:buChar char="●"/>
            </a:pPr>
            <a:r>
              <a:rPr lang="en-US"/>
              <a:t>Combination of application (PFDs) and operational threat models (DFDs)</a:t>
            </a:r>
            <a:endParaRPr/>
          </a:p>
        </p:txBody>
      </p:sp>
      <p:sp>
        <p:nvSpPr>
          <p:cNvPr id="328" name="Google Shape;328;p45"/>
          <p:cNvSpPr/>
          <p:nvPr>
            <p:ph idx="2" type="pic"/>
          </p:nvPr>
        </p:nvSpPr>
        <p:spPr>
          <a:xfrm>
            <a:off x="-211906" y="928364"/>
            <a:ext cx="4561200" cy="2961300"/>
          </a:xfrm>
          <a:prstGeom prst="rect">
            <a:avLst/>
          </a:prstGeom>
        </p:spPr>
      </p:sp>
      <p:pic>
        <p:nvPicPr>
          <p:cNvPr id="329" name="Google Shape;329;p45"/>
          <p:cNvPicPr preferRelativeResize="0"/>
          <p:nvPr/>
        </p:nvPicPr>
        <p:blipFill>
          <a:blip r:embed="rId3">
            <a:alphaModFix/>
          </a:blip>
          <a:stretch>
            <a:fillRect/>
          </a:stretch>
        </p:blipFill>
        <p:spPr>
          <a:xfrm>
            <a:off x="2863" y="928375"/>
            <a:ext cx="4131664" cy="2977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ctrTitle"/>
          </p:nvPr>
        </p:nvSpPr>
        <p:spPr>
          <a:xfrm>
            <a:off x="5198299" y="1416792"/>
            <a:ext cx="3277500" cy="2283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US"/>
              <a:t>TRIKE</a:t>
            </a:r>
            <a:endParaRPr/>
          </a:p>
        </p:txBody>
      </p:sp>
      <p:sp>
        <p:nvSpPr>
          <p:cNvPr id="335" name="Google Shape;335;p46"/>
          <p:cNvSpPr txBox="1"/>
          <p:nvPr>
            <p:ph idx="1" type="body"/>
          </p:nvPr>
        </p:nvSpPr>
        <p:spPr>
          <a:xfrm>
            <a:off x="5194498" y="1894389"/>
            <a:ext cx="3281100" cy="2011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US"/>
              <a:t>Threat Representation and Knowledge Exchange (TRIKE)</a:t>
            </a:r>
            <a:endParaRPr/>
          </a:p>
          <a:p>
            <a:pPr indent="-298450" lvl="0" marL="457200" rtl="0" algn="l">
              <a:spcBef>
                <a:spcPts val="800"/>
              </a:spcBef>
              <a:spcAft>
                <a:spcPts val="0"/>
              </a:spcAft>
              <a:buSzPts val="1100"/>
              <a:buChar char="●"/>
            </a:pPr>
            <a:r>
              <a:rPr lang="en-US"/>
              <a:t>Created as a security audit framework</a:t>
            </a:r>
            <a:endParaRPr/>
          </a:p>
          <a:p>
            <a:pPr indent="-298450" lvl="0" marL="457200" rtl="0" algn="l">
              <a:spcBef>
                <a:spcPts val="0"/>
              </a:spcBef>
              <a:spcAft>
                <a:spcPts val="0"/>
              </a:spcAft>
              <a:buSzPts val="1100"/>
              <a:buChar char="●"/>
            </a:pPr>
            <a:r>
              <a:rPr lang="en-US"/>
              <a:t>Risk management and defensive perspective</a:t>
            </a:r>
            <a:endParaRPr/>
          </a:p>
          <a:p>
            <a:pPr indent="-298450" lvl="0" marL="457200" rtl="0" algn="l">
              <a:spcBef>
                <a:spcPts val="0"/>
              </a:spcBef>
              <a:spcAft>
                <a:spcPts val="0"/>
              </a:spcAft>
              <a:buSzPts val="1100"/>
              <a:buChar char="●"/>
            </a:pPr>
            <a:r>
              <a:rPr lang="en-US"/>
              <a:t>DFD based</a:t>
            </a:r>
            <a:endParaRPr/>
          </a:p>
          <a:p>
            <a:pPr indent="-298450" lvl="0" marL="457200" rtl="0" algn="l">
              <a:spcBef>
                <a:spcPts val="0"/>
              </a:spcBef>
              <a:spcAft>
                <a:spcPts val="0"/>
              </a:spcAft>
              <a:buSzPts val="1100"/>
              <a:buChar char="●"/>
            </a:pPr>
            <a:r>
              <a:rPr lang="en-US"/>
              <a:t>Rule trees attached to each element of CRUD</a:t>
            </a:r>
            <a:endParaRPr/>
          </a:p>
          <a:p>
            <a:pPr indent="-298450" lvl="0" marL="457200" rtl="0" algn="l">
              <a:spcBef>
                <a:spcPts val="0"/>
              </a:spcBef>
              <a:spcAft>
                <a:spcPts val="0"/>
              </a:spcAft>
              <a:buSzPts val="1100"/>
              <a:buChar char="●"/>
            </a:pPr>
            <a:r>
              <a:rPr lang="en-US"/>
              <a:t>Elements are mapped into selection of Actors and Assets with threats divided into Elevation of Privilege </a:t>
            </a:r>
            <a:r>
              <a:rPr lang="en-US"/>
              <a:t>and</a:t>
            </a:r>
            <a:r>
              <a:rPr lang="en-US"/>
              <a:t> DoS</a:t>
            </a:r>
            <a:endParaRPr/>
          </a:p>
        </p:txBody>
      </p:sp>
      <p:sp>
        <p:nvSpPr>
          <p:cNvPr id="336" name="Google Shape;336;p46"/>
          <p:cNvSpPr/>
          <p:nvPr>
            <p:ph idx="2" type="pic"/>
          </p:nvPr>
        </p:nvSpPr>
        <p:spPr>
          <a:xfrm>
            <a:off x="-211906" y="928364"/>
            <a:ext cx="4561200" cy="2961300"/>
          </a:xfrm>
          <a:prstGeom prst="rect">
            <a:avLst/>
          </a:prstGeom>
        </p:spPr>
      </p:sp>
      <p:pic>
        <p:nvPicPr>
          <p:cNvPr id="337" name="Google Shape;337;p46"/>
          <p:cNvPicPr preferRelativeResize="0"/>
          <p:nvPr/>
        </p:nvPicPr>
        <p:blipFill>
          <a:blip r:embed="rId3">
            <a:alphaModFix/>
          </a:blip>
          <a:stretch>
            <a:fillRect/>
          </a:stretch>
        </p:blipFill>
        <p:spPr>
          <a:xfrm>
            <a:off x="-63963" y="1015187"/>
            <a:ext cx="4265325" cy="2787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riusRisk Master Template">
  <a:themeElements>
    <a:clrScheme name="IriusRisk2022">
      <a:dk1>
        <a:srgbClr val="5D6566"/>
      </a:dk1>
      <a:lt1>
        <a:srgbClr val="1C2020"/>
      </a:lt1>
      <a:dk2>
        <a:srgbClr val="CACBCC"/>
      </a:dk2>
      <a:lt2>
        <a:srgbClr val="939899"/>
      </a:lt2>
      <a:accent1>
        <a:srgbClr val="F3F3F5"/>
      </a:accent1>
      <a:accent2>
        <a:srgbClr val="043647"/>
      </a:accent2>
      <a:accent3>
        <a:srgbClr val="33B8CC"/>
      </a:accent3>
      <a:accent4>
        <a:srgbClr val="6FC0AB"/>
      </a:accent4>
      <a:accent5>
        <a:srgbClr val="D3D328"/>
      </a:accent5>
      <a:accent6>
        <a:srgbClr val="D9D9D6"/>
      </a:accent6>
      <a:hlink>
        <a:srgbClr val="33B8CC"/>
      </a:hlink>
      <a:folHlink>
        <a:srgbClr val="0436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